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4"/>
    <p:sldMasterId id="2147483928" r:id="rId5"/>
    <p:sldMasterId id="2147483930" r:id="rId6"/>
    <p:sldMasterId id="2147483932" r:id="rId7"/>
    <p:sldMasterId id="2147483961" r:id="rId8"/>
  </p:sldMasterIdLst>
  <p:notesMasterIdLst>
    <p:notesMasterId r:id="rId39"/>
  </p:notesMasterIdLst>
  <p:sldIdLst>
    <p:sldId id="307" r:id="rId9"/>
    <p:sldId id="308" r:id="rId10"/>
    <p:sldId id="309" r:id="rId11"/>
    <p:sldId id="336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</p:sldIdLst>
  <p:sldSz cx="9144000" cy="6858000" type="screen4x3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I. Song" initials="JIS" lastIdx="2" clrIdx="0">
    <p:extLst>
      <p:ext uri="{19B8F6BF-5375-455C-9EA6-DF929625EA0E}">
        <p15:presenceInfo xmlns:p15="http://schemas.microsoft.com/office/powerpoint/2012/main" userId="S-1-5-21-349766199-1560496460-111032338-121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  <a:srgbClr val="035148"/>
    <a:srgbClr val="FFFF00"/>
    <a:srgbClr val="ED7D31"/>
    <a:srgbClr val="70AD47"/>
    <a:srgbClr val="FFC000"/>
    <a:srgbClr val="A5A5A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3" autoAdjust="0"/>
    <p:restoredTop sz="90244" autoAdjust="0"/>
  </p:normalViewPr>
  <p:slideViewPr>
    <p:cSldViewPr snapToGrid="0">
      <p:cViewPr varScale="1">
        <p:scale>
          <a:sx n="104" d="100"/>
          <a:sy n="104" d="100"/>
        </p:scale>
        <p:origin x="144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2" y="5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A290624-7A13-4AA1-82C1-673783AF32C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6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8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2" y="6658668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E31AF99-9EC4-4EF0-8C76-9835C97D9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0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771"/>
            <a:ext cx="8229600" cy="11430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463040"/>
            <a:ext cx="4041648" cy="461265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2100"/>
            </a:lvl2pPr>
            <a:lvl3pPr marL="10287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800"/>
            </a:lvl3pPr>
            <a:lvl4pPr marL="1371600" indent="-274320">
              <a:lnSpc>
                <a:spcPct val="110000"/>
              </a:lnSpc>
              <a:buFont typeface="Arial" panose="020B0604020202020204" pitchFamily="34" charset="0"/>
              <a:buChar char="-"/>
              <a:defRPr sz="18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Slide content should be simple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45152" y="1463040"/>
            <a:ext cx="4041648" cy="461265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2100"/>
            </a:lvl2pPr>
            <a:lvl3pPr marL="10287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800"/>
            </a:lvl3pPr>
            <a:lvl4pPr marL="1371600" indent="-274320">
              <a:lnSpc>
                <a:spcPct val="110000"/>
              </a:lnSpc>
              <a:buFont typeface="Arial" panose="020B0604020202020204" pitchFamily="34" charset="0"/>
              <a:buChar char="-"/>
              <a:defRPr sz="18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Keep text size consistent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</p:spTree>
    <p:extLst>
      <p:ext uri="{BB962C8B-B14F-4D97-AF65-F5344CB8AC3E}">
        <p14:creationId xmlns:p14="http://schemas.microsoft.com/office/powerpoint/2010/main" val="358096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Headers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45153" y="1389444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2573B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389444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2573B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Add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771"/>
            <a:ext cx="8229600" cy="11430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2029968"/>
            <a:ext cx="4041648" cy="438912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2100"/>
            </a:lvl2pPr>
            <a:lvl3pPr marL="10287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800"/>
            </a:lvl3pPr>
            <a:lvl4pPr marL="1371600" indent="-274320">
              <a:lnSpc>
                <a:spcPct val="110000"/>
              </a:lnSpc>
              <a:buFont typeface="Arial" panose="020B0604020202020204" pitchFamily="34" charset="0"/>
              <a:buChar char="-"/>
              <a:defRPr sz="18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Slide content should be simple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45152" y="2029968"/>
            <a:ext cx="4041648" cy="438912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2100"/>
            </a:lvl2pPr>
            <a:lvl3pPr marL="10287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800"/>
            </a:lvl3pPr>
            <a:lvl4pPr marL="1371600" indent="-274320">
              <a:lnSpc>
                <a:spcPct val="110000"/>
              </a:lnSpc>
              <a:buFont typeface="Arial" panose="020B0604020202020204" pitchFamily="34" charset="0"/>
              <a:buChar char="-"/>
              <a:defRPr sz="18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Keep text size consistent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</p:spTree>
    <p:extLst>
      <p:ext uri="{BB962C8B-B14F-4D97-AF65-F5344CB8AC3E}">
        <p14:creationId xmlns:p14="http://schemas.microsoft.com/office/powerpoint/2010/main" val="423771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3 Headers +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943600" y="1389890"/>
            <a:ext cx="274320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2573B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200400" y="1389890"/>
            <a:ext cx="274320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2573B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89444"/>
            <a:ext cx="274320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2573B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Add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771"/>
            <a:ext cx="8229600" cy="11430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2029970"/>
            <a:ext cx="2743200" cy="4327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100"/>
            </a:lvl1pPr>
            <a:lvl2pPr marL="51435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1800"/>
            </a:lvl2pPr>
            <a:lvl3pPr marL="6858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500"/>
            </a:lvl3pPr>
            <a:lvl4pPr marL="857250" indent="-342900">
              <a:lnSpc>
                <a:spcPct val="110000"/>
              </a:lnSpc>
              <a:buFont typeface="Arial" panose="020B0604020202020204" pitchFamily="34" charset="0"/>
              <a:buChar char="-"/>
              <a:defRPr sz="15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Slide content should be simple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6" hasCustomPrompt="1"/>
          </p:nvPr>
        </p:nvSpPr>
        <p:spPr>
          <a:xfrm>
            <a:off x="3200400" y="2029206"/>
            <a:ext cx="2743200" cy="4327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100" baseline="0"/>
            </a:lvl1pPr>
            <a:lvl2pPr marL="51435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1800"/>
            </a:lvl2pPr>
            <a:lvl3pPr marL="6858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500"/>
            </a:lvl3pPr>
            <a:lvl4pPr marL="857250" indent="-342900">
              <a:lnSpc>
                <a:spcPct val="110000"/>
              </a:lnSpc>
              <a:buFont typeface="Arial" panose="020B0604020202020204" pitchFamily="34" charset="0"/>
              <a:buChar char="-"/>
              <a:defRPr sz="15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Text here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7" hasCustomPrompt="1"/>
          </p:nvPr>
        </p:nvSpPr>
        <p:spPr>
          <a:xfrm>
            <a:off x="5947410" y="2029970"/>
            <a:ext cx="2743200" cy="4327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100"/>
            </a:lvl1pPr>
            <a:lvl2pPr marL="51435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1800"/>
            </a:lvl2pPr>
            <a:lvl3pPr marL="6858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500"/>
            </a:lvl3pPr>
            <a:lvl4pPr marL="857250" indent="-342900">
              <a:lnSpc>
                <a:spcPct val="110000"/>
              </a:lnSpc>
              <a:buFont typeface="Arial" panose="020B0604020202020204" pitchFamily="34" charset="0"/>
              <a:buChar char="-"/>
              <a:defRPr sz="15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Text here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</p:spTree>
    <p:extLst>
      <p:ext uri="{BB962C8B-B14F-4D97-AF65-F5344CB8AC3E}">
        <p14:creationId xmlns:p14="http://schemas.microsoft.com/office/powerpoint/2010/main" val="42343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Header +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6"/>
          <p:cNvSpPr>
            <a:spLocks noGrp="1" noChangeAspect="1"/>
          </p:cNvSpPr>
          <p:nvPr>
            <p:ph type="dgm" sz="quarter" idx="14"/>
          </p:nvPr>
        </p:nvSpPr>
        <p:spPr>
          <a:xfrm>
            <a:off x="4206240" y="2057400"/>
            <a:ext cx="4480560" cy="411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en-US" noProof="0" dirty="0"/>
              <a:t>Click icon to add SmartArt graphic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9795" y="1389890"/>
            <a:ext cx="365760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baseline="0">
                <a:solidFill>
                  <a:srgbClr val="2573B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Add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771"/>
            <a:ext cx="8229600" cy="11430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1" y="2057400"/>
            <a:ext cx="3660195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2100"/>
            </a:lvl2pPr>
            <a:lvl3pPr marL="10287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800"/>
            </a:lvl3pPr>
            <a:lvl4pPr marL="1371600" indent="-274320">
              <a:lnSpc>
                <a:spcPct val="110000"/>
              </a:lnSpc>
              <a:buFont typeface="Arial" panose="020B0604020202020204" pitchFamily="34" charset="0"/>
              <a:buChar char="-"/>
              <a:defRPr sz="18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Slide content should be simple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</p:spTree>
    <p:extLst>
      <p:ext uri="{BB962C8B-B14F-4D97-AF65-F5344CB8AC3E}">
        <p14:creationId xmlns:p14="http://schemas.microsoft.com/office/powerpoint/2010/main" val="327752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 noChangeAspect="1"/>
          </p:cNvSpPr>
          <p:nvPr>
            <p:ph type="chart" sz="quarter" idx="10"/>
          </p:nvPr>
        </p:nvSpPr>
        <p:spPr>
          <a:xfrm>
            <a:off x="4206240" y="1463040"/>
            <a:ext cx="448056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771"/>
            <a:ext cx="8229600" cy="11430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463040"/>
            <a:ext cx="3657600" cy="4572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2100"/>
            </a:lvl2pPr>
            <a:lvl3pPr marL="10287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800"/>
            </a:lvl3pPr>
            <a:lvl4pPr marL="1371600" indent="-274320">
              <a:lnSpc>
                <a:spcPct val="110000"/>
              </a:lnSpc>
              <a:buFont typeface="Arial" panose="020B0604020202020204" pitchFamily="34" charset="0"/>
              <a:buChar char="-"/>
              <a:defRPr sz="18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Slide content should be simple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</p:txBody>
      </p:sp>
    </p:spTree>
    <p:extLst>
      <p:ext uri="{BB962C8B-B14F-4D97-AF65-F5344CB8AC3E}">
        <p14:creationId xmlns:p14="http://schemas.microsoft.com/office/powerpoint/2010/main" val="134712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8"/>
          <p:cNvSpPr>
            <a:spLocks noGrp="1" noChangeAspect="1"/>
          </p:cNvSpPr>
          <p:nvPr>
            <p:ph type="dgm" sz="quarter" idx="12"/>
          </p:nvPr>
        </p:nvSpPr>
        <p:spPr>
          <a:xfrm>
            <a:off x="4206240" y="1463040"/>
            <a:ext cx="448056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en-US" noProof="0" dirty="0"/>
              <a:t>Click icon to add SmartArt graphic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771"/>
            <a:ext cx="8229600" cy="11430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463040"/>
            <a:ext cx="3657600" cy="4572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10000"/>
              </a:lnSpc>
              <a:buFont typeface="Courier New" panose="02070309020205020404" pitchFamily="49" charset="0"/>
              <a:buChar char="o"/>
              <a:defRPr sz="2100"/>
            </a:lvl2pPr>
            <a:lvl3pPr marL="1028700" indent="-342900">
              <a:lnSpc>
                <a:spcPct val="110000"/>
              </a:lnSpc>
              <a:buFont typeface="Wingdings" panose="05000000000000000000" pitchFamily="2" charset="2"/>
              <a:buChar char="§"/>
              <a:defRPr sz="1800"/>
            </a:lvl3pPr>
            <a:lvl4pPr marL="1371600" indent="-274320">
              <a:lnSpc>
                <a:spcPct val="110000"/>
              </a:lnSpc>
              <a:buFont typeface="Arial" panose="020B0604020202020204" pitchFamily="34" charset="0"/>
              <a:buChar char="-"/>
              <a:defRPr sz="1800"/>
            </a:lvl4pPr>
            <a:lvl5pPr marL="1714500" indent="-3429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600" indent="-274320">
              <a:lnSpc>
                <a:spcPct val="140000"/>
              </a:lnSpc>
              <a:defRPr sz="2100"/>
            </a:lvl6pPr>
            <a:lvl7pPr marL="1577340" indent="-274320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80">
              <a:defRPr sz="2100"/>
            </a:lvl8pPr>
            <a:lvl9pPr marL="1988820">
              <a:defRPr sz="2100"/>
            </a:lvl9pPr>
          </a:lstStyle>
          <a:p>
            <a:pPr lvl="0"/>
            <a:r>
              <a:rPr lang="en-US" dirty="0"/>
              <a:t>Slide content should be simple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</p:txBody>
      </p:sp>
    </p:spTree>
    <p:extLst>
      <p:ext uri="{BB962C8B-B14F-4D97-AF65-F5344CB8AC3E}">
        <p14:creationId xmlns:p14="http://schemas.microsoft.com/office/powerpoint/2010/main" val="1828941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3326145"/>
            <a:ext cx="5661618" cy="1646307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2" y="648269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9" y="4972051"/>
            <a:ext cx="2938463" cy="51434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5" y="6388544"/>
            <a:ext cx="1381743" cy="4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4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4852525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311300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4043008"/>
            <a:ext cx="3859212" cy="374649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5397121"/>
            <a:ext cx="4576388" cy="46778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4110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14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0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204788" y="1403201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0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42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CF_PPT_FBG_4x3_A_RGB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>
            <a:normAutofit/>
          </a:bodyPr>
          <a:lstStyle>
            <a:lvl1pPr marL="0" indent="0" algn="l">
              <a:buNone/>
              <a:defRPr sz="1600" cap="all" baseline="0">
                <a:solidFill>
                  <a:srgbClr val="001A70"/>
                </a:solidFill>
              </a:defRPr>
            </a:lvl1pPr>
            <a:lvl2pPr marL="45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73094"/>
            <a:ext cx="2133600" cy="365125"/>
          </a:xfrm>
          <a:prstGeom prst="rect">
            <a:avLst/>
          </a:prstGeom>
        </p:spPr>
        <p:txBody>
          <a:bodyPr lIns="91383" tIns="45697" rIns="91383" bIns="45697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defTabSz="913862">
              <a:buClrTx/>
              <a:buFontTx/>
              <a:buNone/>
            </a:pPr>
            <a:endParaRPr lang="en-US" kern="1200" dirty="0">
              <a:solidFill>
                <a:srgbClr val="001A70"/>
              </a:solidFill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9" y="5341772"/>
            <a:ext cx="3490271" cy="12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1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F_PPT_FBG_4x3_A_RGB-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rgbClr val="001A7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73094"/>
            <a:ext cx="2133600" cy="365125"/>
          </a:xfrm>
          <a:prstGeom prst="rect">
            <a:avLst/>
          </a:prstGeom>
        </p:spPr>
        <p:txBody>
          <a:bodyPr lIns="91383" tIns="45697" rIns="91383" bIns="45697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defTabSz="913862">
              <a:buClrTx/>
              <a:buFontTx/>
              <a:buNone/>
            </a:pPr>
            <a:endParaRPr lang="en-US" kern="1200" dirty="0">
              <a:solidFill>
                <a:srgbClr val="001A70"/>
              </a:solidFill>
              <a:ea typeface="+mn-ea"/>
              <a:cs typeface="+mn-cs"/>
            </a:endParaRPr>
          </a:p>
        </p:txBody>
      </p:sp>
      <p:pic>
        <p:nvPicPr>
          <p:cNvPr id="8" name="Picture 7" descr="CCF_Logo_V_Pos_RG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10"/>
          <a:stretch/>
        </p:blipFill>
        <p:spPr>
          <a:xfrm>
            <a:off x="6931496" y="5302832"/>
            <a:ext cx="2212506" cy="15551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200" y="6394486"/>
            <a:ext cx="2314813" cy="261608"/>
          </a:xfrm>
          <a:prstGeom prst="rect">
            <a:avLst/>
          </a:prstGeom>
          <a:noFill/>
        </p:spPr>
        <p:txBody>
          <a:bodyPr wrap="none" lIns="91383" tIns="45697" rIns="91383" bIns="45697" rtlCol="0">
            <a:spAutoFit/>
          </a:bodyPr>
          <a:lstStyle/>
          <a:p>
            <a:pPr defTabSz="913862">
              <a:buClrTx/>
              <a:buFontTx/>
              <a:buNone/>
            </a:pPr>
            <a:r>
              <a:rPr lang="en-US" sz="1100" kern="1200" dirty="0">
                <a:solidFill>
                  <a:srgbClr val="001A70"/>
                </a:solidFill>
                <a:ea typeface="+mn-ea"/>
                <a:cs typeface="+mn-cs"/>
              </a:rPr>
              <a:t>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059167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F_PPT_FBG_4x3_A_RGB-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rgbClr val="001A7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73094"/>
            <a:ext cx="2133600" cy="365125"/>
          </a:xfrm>
          <a:prstGeom prst="rect">
            <a:avLst/>
          </a:prstGeom>
        </p:spPr>
        <p:txBody>
          <a:bodyPr lIns="91383" tIns="45697" rIns="91383" bIns="45697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defTabSz="913862">
              <a:buClrTx/>
              <a:buFontTx/>
              <a:buNone/>
            </a:pPr>
            <a:endParaRPr lang="en-US" kern="1200" dirty="0">
              <a:solidFill>
                <a:srgbClr val="001A70"/>
              </a:solidFill>
              <a:ea typeface="+mn-ea"/>
              <a:cs typeface="+mn-cs"/>
            </a:endParaRPr>
          </a:p>
        </p:txBody>
      </p:sp>
      <p:pic>
        <p:nvPicPr>
          <p:cNvPr id="8" name="Picture 7" descr="CCF_Logo_V_Pos_RG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10"/>
          <a:stretch/>
        </p:blipFill>
        <p:spPr>
          <a:xfrm>
            <a:off x="6931496" y="5302832"/>
            <a:ext cx="2212506" cy="15551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200" y="6394486"/>
            <a:ext cx="2314813" cy="261608"/>
          </a:xfrm>
          <a:prstGeom prst="rect">
            <a:avLst/>
          </a:prstGeom>
          <a:noFill/>
        </p:spPr>
        <p:txBody>
          <a:bodyPr wrap="none" lIns="91383" tIns="45697" rIns="91383" bIns="45697" rtlCol="0">
            <a:spAutoFit/>
          </a:bodyPr>
          <a:lstStyle/>
          <a:p>
            <a:pPr defTabSz="913862">
              <a:buClrTx/>
              <a:buFontTx/>
              <a:buNone/>
            </a:pPr>
            <a:r>
              <a:rPr lang="en-US" sz="1100" kern="1200" dirty="0">
                <a:solidFill>
                  <a:srgbClr val="001A70"/>
                </a:solidFill>
                <a:ea typeface="+mn-ea"/>
                <a:cs typeface="+mn-cs"/>
              </a:rPr>
              <a:t>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820507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F_PPT_FBG_4x3_A_RGB-1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rgbClr val="001A7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73094"/>
            <a:ext cx="2133600" cy="365125"/>
          </a:xfrm>
          <a:prstGeom prst="rect">
            <a:avLst/>
          </a:prstGeom>
        </p:spPr>
        <p:txBody>
          <a:bodyPr lIns="91383" tIns="45697" rIns="91383" bIns="45697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defTabSz="913862">
              <a:buClrTx/>
              <a:buFontTx/>
              <a:buNone/>
            </a:pPr>
            <a:endParaRPr lang="en-US" kern="1200" dirty="0">
              <a:solidFill>
                <a:srgbClr val="001A70"/>
              </a:solidFill>
              <a:ea typeface="+mn-ea"/>
              <a:cs typeface="+mn-cs"/>
            </a:endParaRPr>
          </a:p>
        </p:txBody>
      </p:sp>
      <p:pic>
        <p:nvPicPr>
          <p:cNvPr id="8" name="Picture 7" descr="CCF_Logo_V_Pos_RG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10"/>
          <a:stretch/>
        </p:blipFill>
        <p:spPr>
          <a:xfrm>
            <a:off x="6931496" y="5302832"/>
            <a:ext cx="2212506" cy="15551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200" y="6394486"/>
            <a:ext cx="2314813" cy="261608"/>
          </a:xfrm>
          <a:prstGeom prst="rect">
            <a:avLst/>
          </a:prstGeom>
          <a:noFill/>
        </p:spPr>
        <p:txBody>
          <a:bodyPr wrap="none" lIns="91383" tIns="45697" rIns="91383" bIns="45697" rtlCol="0">
            <a:spAutoFit/>
          </a:bodyPr>
          <a:lstStyle/>
          <a:p>
            <a:pPr defTabSz="913862">
              <a:buClrTx/>
              <a:buFontTx/>
              <a:buNone/>
            </a:pPr>
            <a:r>
              <a:rPr lang="en-US" sz="1100" kern="1200" dirty="0">
                <a:solidFill>
                  <a:srgbClr val="001A70"/>
                </a:solidFill>
                <a:ea typeface="+mn-ea"/>
                <a:cs typeface="+mn-cs"/>
              </a:rPr>
              <a:t>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660322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F_PPT_FBG_4x3_A_RGB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rgbClr val="001A7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73094"/>
            <a:ext cx="2133600" cy="365125"/>
          </a:xfrm>
          <a:prstGeom prst="rect">
            <a:avLst/>
          </a:prstGeom>
        </p:spPr>
        <p:txBody>
          <a:bodyPr lIns="91383" tIns="45697" rIns="91383" bIns="45697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defTabSz="913862">
              <a:buClrTx/>
              <a:buFontTx/>
              <a:buNone/>
            </a:pPr>
            <a:endParaRPr lang="en-US" kern="1200" dirty="0">
              <a:solidFill>
                <a:srgbClr val="001A70"/>
              </a:solidFill>
              <a:ea typeface="+mn-ea"/>
              <a:cs typeface="+mn-cs"/>
            </a:endParaRPr>
          </a:p>
        </p:txBody>
      </p:sp>
      <p:pic>
        <p:nvPicPr>
          <p:cNvPr id="8" name="Picture 7" descr="CCF_Logo_V_Pos_RG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10"/>
          <a:stretch/>
        </p:blipFill>
        <p:spPr>
          <a:xfrm>
            <a:off x="6931496" y="5302832"/>
            <a:ext cx="2212506" cy="15551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200" y="6394486"/>
            <a:ext cx="2314813" cy="261608"/>
          </a:xfrm>
          <a:prstGeom prst="rect">
            <a:avLst/>
          </a:prstGeom>
          <a:noFill/>
        </p:spPr>
        <p:txBody>
          <a:bodyPr wrap="none" lIns="91383" tIns="45697" rIns="91383" bIns="45697" rtlCol="0">
            <a:spAutoFit/>
          </a:bodyPr>
          <a:lstStyle/>
          <a:p>
            <a:pPr defTabSz="913862">
              <a:buClrTx/>
              <a:buFontTx/>
              <a:buNone/>
            </a:pPr>
            <a:r>
              <a:rPr lang="en-US" sz="1100" kern="1200" dirty="0">
                <a:solidFill>
                  <a:srgbClr val="001A70"/>
                </a:solidFill>
                <a:ea typeface="+mn-ea"/>
                <a:cs typeface="+mn-cs"/>
              </a:rPr>
              <a:t>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717073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F_PPT_FBG_4x3_A_RGB-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rgbClr val="001A7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73094"/>
            <a:ext cx="2133600" cy="365125"/>
          </a:xfrm>
          <a:prstGeom prst="rect">
            <a:avLst/>
          </a:prstGeom>
        </p:spPr>
        <p:txBody>
          <a:bodyPr lIns="91383" tIns="45697" rIns="91383" bIns="45697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defTabSz="913862">
              <a:buClrTx/>
              <a:buFontTx/>
              <a:buNone/>
            </a:pPr>
            <a:endParaRPr lang="en-US" kern="1200" dirty="0">
              <a:solidFill>
                <a:srgbClr val="001A70"/>
              </a:solidFill>
              <a:ea typeface="+mn-ea"/>
              <a:cs typeface="+mn-cs"/>
            </a:endParaRPr>
          </a:p>
        </p:txBody>
      </p:sp>
      <p:pic>
        <p:nvPicPr>
          <p:cNvPr id="8" name="Picture 7" descr="CCF_Logo_V_Pos_RG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10"/>
          <a:stretch/>
        </p:blipFill>
        <p:spPr>
          <a:xfrm>
            <a:off x="6931496" y="5302832"/>
            <a:ext cx="2212506" cy="15551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200" y="6394486"/>
            <a:ext cx="2314813" cy="261608"/>
          </a:xfrm>
          <a:prstGeom prst="rect">
            <a:avLst/>
          </a:prstGeom>
          <a:noFill/>
        </p:spPr>
        <p:txBody>
          <a:bodyPr wrap="none" lIns="91383" tIns="45697" rIns="91383" bIns="45697" rtlCol="0">
            <a:spAutoFit/>
          </a:bodyPr>
          <a:lstStyle/>
          <a:p>
            <a:pPr defTabSz="913862">
              <a:buClrTx/>
              <a:buFontTx/>
              <a:buNone/>
            </a:pPr>
            <a:r>
              <a:rPr lang="en-US" sz="1100" kern="1200" dirty="0">
                <a:solidFill>
                  <a:srgbClr val="001A70"/>
                </a:solidFill>
                <a:ea typeface="+mn-ea"/>
                <a:cs typeface="+mn-cs"/>
              </a:rPr>
              <a:t>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356012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F_PPT_FBG_4x3_A_RGB-1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rgbClr val="001A7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73094"/>
            <a:ext cx="2133600" cy="365125"/>
          </a:xfrm>
          <a:prstGeom prst="rect">
            <a:avLst/>
          </a:prstGeom>
        </p:spPr>
        <p:txBody>
          <a:bodyPr lIns="91383" tIns="45697" rIns="91383" bIns="45697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defTabSz="913862">
              <a:buClrTx/>
              <a:buFontTx/>
              <a:buNone/>
            </a:pPr>
            <a:endParaRPr lang="en-US" kern="1200" dirty="0">
              <a:solidFill>
                <a:srgbClr val="001A70"/>
              </a:solidFill>
              <a:ea typeface="+mn-ea"/>
              <a:cs typeface="+mn-cs"/>
            </a:endParaRPr>
          </a:p>
        </p:txBody>
      </p:sp>
      <p:pic>
        <p:nvPicPr>
          <p:cNvPr id="8" name="Picture 7" descr="CCF_Logo_V_Pos_RG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10"/>
          <a:stretch/>
        </p:blipFill>
        <p:spPr>
          <a:xfrm>
            <a:off x="6931496" y="5302832"/>
            <a:ext cx="2212506" cy="15551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200" y="6394486"/>
            <a:ext cx="2314813" cy="261608"/>
          </a:xfrm>
          <a:prstGeom prst="rect">
            <a:avLst/>
          </a:prstGeom>
          <a:noFill/>
        </p:spPr>
        <p:txBody>
          <a:bodyPr wrap="none" lIns="91383" tIns="45697" rIns="91383" bIns="45697" rtlCol="0">
            <a:spAutoFit/>
          </a:bodyPr>
          <a:lstStyle/>
          <a:p>
            <a:pPr defTabSz="913862">
              <a:buClrTx/>
              <a:buFontTx/>
              <a:buNone/>
            </a:pPr>
            <a:r>
              <a:rPr lang="en-US" sz="1100" kern="1200" dirty="0">
                <a:solidFill>
                  <a:srgbClr val="001A70"/>
                </a:solidFill>
                <a:ea typeface="+mn-ea"/>
                <a:cs typeface="+mn-cs"/>
              </a:rPr>
              <a:t>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22663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57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F_PPT_FBG_4x3_A_RGB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rgbClr val="001A7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554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F_PPT_FBG_4x3_A_RGB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827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F_PPT_FBG_4x3_A_RGB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678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F_PPT_FBG_4x3_A_RGB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781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F_PPT_FBG_4x3_A_RGB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652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F_PPT_FBG_4x3_A_RGB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5" y="838220"/>
            <a:ext cx="5486400" cy="137159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6400800" cy="1219200"/>
          </a:xfrm>
        </p:spPr>
        <p:txBody>
          <a:bodyPr vert="horz" lIns="91383" tIns="45697" rIns="91383" bIns="45697" rtlCol="0">
            <a:normAutofit/>
          </a:bodyPr>
          <a:lstStyle>
            <a:lvl1pPr>
              <a:defRPr lang="en-US" sz="16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613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004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19"/>
            <a:ext cx="8686800" cy="3992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524000"/>
            <a:ext cx="8686800" cy="685800"/>
          </a:xfrm>
        </p:spPr>
        <p:txBody>
          <a:bodyPr anchor="ctr">
            <a:normAutofit/>
          </a:bodyPr>
          <a:lstStyle>
            <a:lvl1pPr>
              <a:defRPr sz="2000" b="1" i="0" cap="all">
                <a:solidFill>
                  <a:srgbClr val="00B3F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571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2"/>
            <a:ext cx="42672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672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976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2687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all">
                <a:solidFill>
                  <a:schemeClr val="accent2"/>
                </a:solidFill>
              </a:defRPr>
            </a:lvl1pPr>
            <a:lvl2pPr marL="456931" indent="0">
              <a:buNone/>
              <a:defRPr sz="2000" b="1"/>
            </a:lvl2pPr>
            <a:lvl3pPr marL="913862" indent="0">
              <a:buNone/>
              <a:defRPr sz="1800" b="1"/>
            </a:lvl3pPr>
            <a:lvl4pPr marL="1370787" indent="0">
              <a:buNone/>
              <a:defRPr sz="1600" b="1"/>
            </a:lvl4pPr>
            <a:lvl5pPr marL="1827718" indent="0">
              <a:buNone/>
              <a:defRPr sz="1600" b="1"/>
            </a:lvl5pPr>
            <a:lvl6pPr marL="2284647" indent="0">
              <a:buNone/>
              <a:defRPr sz="1600" b="1"/>
            </a:lvl6pPr>
            <a:lvl7pPr marL="2741576" indent="0">
              <a:buNone/>
              <a:defRPr sz="1600" b="1"/>
            </a:lvl7pPr>
            <a:lvl8pPr marL="3198514" indent="0">
              <a:buNone/>
              <a:defRPr sz="1600" b="1"/>
            </a:lvl8pPr>
            <a:lvl9pPr marL="365543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2703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all">
                <a:solidFill>
                  <a:schemeClr val="accent2"/>
                </a:solidFill>
              </a:defRPr>
            </a:lvl1pPr>
            <a:lvl2pPr marL="456931" indent="0">
              <a:buNone/>
              <a:defRPr sz="2000" b="1"/>
            </a:lvl2pPr>
            <a:lvl3pPr marL="913862" indent="0">
              <a:buNone/>
              <a:defRPr sz="1800" b="1"/>
            </a:lvl3pPr>
            <a:lvl4pPr marL="1370787" indent="0">
              <a:buNone/>
              <a:defRPr sz="1600" b="1"/>
            </a:lvl4pPr>
            <a:lvl5pPr marL="1827718" indent="0">
              <a:buNone/>
              <a:defRPr sz="1600" b="1"/>
            </a:lvl5pPr>
            <a:lvl6pPr marL="2284647" indent="0">
              <a:buNone/>
              <a:defRPr sz="1600" b="1"/>
            </a:lvl6pPr>
            <a:lvl7pPr marL="2741576" indent="0">
              <a:buNone/>
              <a:defRPr sz="1600" b="1"/>
            </a:lvl7pPr>
            <a:lvl8pPr marL="3198514" indent="0">
              <a:buNone/>
              <a:defRPr sz="1600" b="1"/>
            </a:lvl8pPr>
            <a:lvl9pPr marL="365543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2703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31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93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51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920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19802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7" rIns="91383" bIns="45697" anchor="ctr"/>
          <a:lstStyle/>
          <a:p>
            <a:pPr algn="ctr" defTabSz="913862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10" descr="IHI_Sym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33" y="6224588"/>
            <a:ext cx="439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8229600" cy="4648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29600" y="32069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3862">
              <a:buClrTx/>
              <a:buFontTx/>
              <a:buNone/>
              <a:defRPr/>
            </a:pPr>
            <a:endParaRPr lang="en-US" kern="1200">
              <a:solidFill>
                <a:srgbClr val="777779"/>
              </a:solidFill>
            </a:endParaRPr>
          </a:p>
          <a:p>
            <a:pPr defTabSz="913862">
              <a:buClrTx/>
              <a:buFontTx/>
              <a:buNone/>
              <a:defRPr/>
            </a:pPr>
            <a:endParaRPr lang="en-US" kern="1200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845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0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7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8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DB0F1-FB1E-4767-AF19-65C62FA63C47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0D66-39F1-4FEF-B504-9F737A7A7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4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600201"/>
            <a:ext cx="8482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62548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November 10,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7446"/>
            <a:ext cx="3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1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679452"/>
            <a:ext cx="8229600" cy="7108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6" y="6426427"/>
            <a:ext cx="6630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1076495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6515316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6455579"/>
            <a:ext cx="1213734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8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650772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6447989"/>
            <a:ext cx="1213734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066800"/>
          </a:xfrm>
          <a:prstGeom prst="rect">
            <a:avLst/>
          </a:prstGeom>
        </p:spPr>
        <p:txBody>
          <a:bodyPr vert="horz" lIns="91383" tIns="45697" rIns="91383" bIns="45697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2"/>
            <a:ext cx="8686800" cy="4525963"/>
          </a:xfrm>
          <a:prstGeom prst="rect">
            <a:avLst/>
          </a:prstGeom>
        </p:spPr>
        <p:txBody>
          <a:bodyPr vert="horz" lIns="91383" tIns="45697" rIns="91383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CCF_PPT_FBG_4x3_B_RGB_Bar_Only.jp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609"/>
            <a:ext cx="8839200" cy="307848"/>
          </a:xfrm>
          <a:prstGeom prst="rect">
            <a:avLst/>
          </a:prstGeom>
        </p:spPr>
      </p:pic>
      <p:pic>
        <p:nvPicPr>
          <p:cNvPr id="10" name="Picture 9" descr="CCF_Logo_H_Pos_RGB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20" y="6195579"/>
            <a:ext cx="1786126" cy="597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6400819"/>
            <a:ext cx="854731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</p:sldLayoutIdLst>
  <p:hf hdr="0"/>
  <p:txStyles>
    <p:titleStyle>
      <a:lvl1pPr algn="l" defTabSz="456931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456931" rtl="0" eaLnBrk="1" latinLnBrk="0" hangingPunct="1">
        <a:lnSpc>
          <a:spcPct val="900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5292" indent="-225292" algn="l" defTabSz="456931" rtl="0" eaLnBrk="1" latinLnBrk="0" hangingPunct="1">
        <a:lnSpc>
          <a:spcPct val="90000"/>
        </a:lnSpc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60103" indent="-234811" algn="l" defTabSz="456931" rtl="0" eaLnBrk="1" latinLnBrk="0" hangingPunct="1">
        <a:lnSpc>
          <a:spcPct val="90000"/>
        </a:lnSpc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396" indent="-225292" algn="l" defTabSz="456931" rtl="0" eaLnBrk="1" latinLnBrk="0" hangingPunct="1">
        <a:lnSpc>
          <a:spcPct val="90000"/>
        </a:lnSpc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0688" indent="-225292" algn="l" defTabSz="456931" rtl="0" eaLnBrk="1" latinLnBrk="0" hangingPunct="1">
        <a:lnSpc>
          <a:spcPct val="90000"/>
        </a:lnSpc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16" indent="-228467" algn="l" defTabSz="4569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45" indent="-228467" algn="l" defTabSz="4569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71" indent="-228467" algn="l" defTabSz="4569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02" indent="-228467" algn="l" defTabSz="4569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1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2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7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8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47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76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14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35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hi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imacros.com/spc-software-for-excel/?gclid=Cj0KCQjwrsGCBhD1ARIsALILBYqV938lYxWzDXUN_4l3R-zWmL2d6kadm3gx-_r8HX6d8m67qs3HlmsaAob4EALw_wcB" TargetMode="External"/><Relationship Id="rId5" Type="http://schemas.openxmlformats.org/officeDocument/2006/relationships/hyperlink" Target="https://www.lucidchart.com/pages/landing?utm_source=google&amp;utm_medium=cpc&amp;utm_campaign=_en_us_mixed_search_brand_exact_&amp;km_CPC_CampaignId=1457964857&amp;km_CPC_AdGroupID=57044764032&amp;km_CPC_Keyword=lucid%20charts&amp;km_CPC_MatchType=e&amp;km_CPC_ExtensionID=&amp;km_CPC_Network=g&amp;km_CPC_AdPosition=&amp;km_CPC_Creative=442433231228&amp;km_CPC_TargetID=kwd-64262996435&amp;km_CPC_Country=9002419&amp;km_CPC_Device=c&amp;km_CPC_placement=&amp;km_CPC_target=&amp;mkwid=sKCDZ9n49_pcrid_442433231228_pkw_lucid%20charts_pmt_e_pdv_c_slid__pgrid_57044764032_ptaid_kwd-64262996435_&amp;gclid=Cj0KCQjwrsGCBhD1ARIsALILBYptESkOzvoDyWriezgUitPY3LSdwDDGiVz6ewMR7OO9tKt_jlyuKtUaAn43EALw_wcB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hi.org/" TargetMode="Externa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itab.com/en-us/products/minitab/?utm_campaign=BFO+-+US+-+EN&amp;utm_medium=ppc&amp;utm_term=minitab&amp;utm_source=adwords&amp;hsa_net=adwords&amp;hsa_mt=e&amp;hsa_ver=3&amp;hsa_grp=77781447244&amp;hsa_ad=474457162766&amp;hsa_tgt=kwd-298703240867&amp;hsa_cam=2058977188&amp;hsa_acc=4841564033&amp;hsa_src=g&amp;hsa_kw=minitab&amp;gclid=Cj0KCQjwrsGCBhD1ARIsALILBYrDzKSBJB7KW2MplZbB_vJ3D-A8QdWzJNk_phzp6fBrJcGHMDxMWGQaAme4EALw_wcB" TargetMode="External"/><Relationship Id="rId3" Type="http://schemas.openxmlformats.org/officeDocument/2006/relationships/image" Target="../media/image41.emf"/><Relationship Id="rId7" Type="http://schemas.openxmlformats.org/officeDocument/2006/relationships/hyperlink" Target="https://sigmazone.com/spcxl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imacros.com/spc-software-for-excel/?gclid=Cj0KCQjwrsGCBhD1ARIsALILBYqV938lYxWzDXUN_4l3R-zWmL2d6kadm3gx-_r8HX6d8m67qs3HlmsaAob4EALw_wcB" TargetMode="Externa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article/abs/pii/S1070324116303054?via%3Dihub" TargetMode="Externa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youtu.be/A2491BJcyXA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youtube.com/watch?v=6F8cTBbh_T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GAZuCG86uyA" TargetMode="External"/><Relationship Id="rId4" Type="http://schemas.openxmlformats.org/officeDocument/2006/relationships/hyperlink" Target="https://vimeo.com/86448924" TargetMode="External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tdi.dartmouth.edu/about/our-people/directory/brant-oliver-phd-ms-mph-fnp-bc-pmhnp-b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ant.j.oliver@dartmouth.edu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qs.org/" TargetMode="External"/><Relationship Id="rId2" Type="http://schemas.openxmlformats.org/officeDocument/2006/relationships/hyperlink" Target="https://tdi.dartmout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education.ihi.org/topclass/retrieveHome.d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uire-statement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microsystem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036227-2970-4AC3-99C4-801753235BF2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34B968-36A3-4A51-BE4D-4F945759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669" y="5930788"/>
            <a:ext cx="1810669" cy="737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75F2B-E75F-4535-8F86-62A02C267189}"/>
              </a:ext>
            </a:extLst>
          </p:cNvPr>
          <p:cNvSpPr txBox="1"/>
          <p:nvPr/>
        </p:nvSpPr>
        <p:spPr>
          <a:xfrm>
            <a:off x="0" y="145142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03F42"/>
                </a:solidFill>
                <a:effectLst/>
                <a:ea typeface="Times New Roman" panose="02020603050405020304" pitchFamily="18" charset="0"/>
              </a:rPr>
              <a:t>Guiding your hypertension improvement journey: </a:t>
            </a:r>
          </a:p>
          <a:p>
            <a:pPr algn="ctr"/>
            <a:r>
              <a:rPr lang="en-US" sz="2800" b="1" dirty="0">
                <a:solidFill>
                  <a:srgbClr val="403F42"/>
                </a:solidFill>
                <a:effectLst/>
                <a:ea typeface="Times New Roman" panose="02020603050405020304" pitchFamily="18" charset="0"/>
              </a:rPr>
              <a:t>A practical approach for busy healthcare teams engaged in quality improvement work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AE0FA-295B-4A65-A425-70A9C5D27FCE}"/>
              </a:ext>
            </a:extLst>
          </p:cNvPr>
          <p:cNvSpPr txBox="1"/>
          <p:nvPr/>
        </p:nvSpPr>
        <p:spPr>
          <a:xfrm>
            <a:off x="0" y="376438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03F42"/>
                </a:solidFill>
                <a:effectLst/>
                <a:ea typeface="Times New Roman" panose="02020603050405020304" pitchFamily="18" charset="0"/>
              </a:rPr>
              <a:t>Brant J. Oliver, PhD, MS, MPH, FNP-BC, PMHNP-BC</a:t>
            </a:r>
          </a:p>
          <a:p>
            <a:pPr algn="ctr"/>
            <a:endParaRPr lang="en-US" b="1" dirty="0">
              <a:solidFill>
                <a:srgbClr val="403F42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403F42"/>
                </a:solidFill>
              </a:rPr>
              <a:t>Principal Scientist (Healthcare Improvement Science), Dartmouth-Hitchcock Health, Lebanon, NH</a:t>
            </a:r>
          </a:p>
          <a:p>
            <a:pPr algn="ctr"/>
            <a:r>
              <a:rPr lang="en-US" sz="1600" dirty="0">
                <a:solidFill>
                  <a:srgbClr val="403F42"/>
                </a:solidFill>
              </a:rPr>
              <a:t>Associate Professor, The Dartmouth Institute and Geisel School of Medicine at Dartmouth, Hanover, NH</a:t>
            </a:r>
          </a:p>
          <a:p>
            <a:pPr algn="ctr"/>
            <a:r>
              <a:rPr lang="en-US" sz="1600" dirty="0">
                <a:solidFill>
                  <a:srgbClr val="403F42"/>
                </a:solidFill>
              </a:rPr>
              <a:t>Faculty Senior Scholar, Veterans Affairs HPEER and VAQS National Fellowship Programs</a:t>
            </a:r>
          </a:p>
          <a:p>
            <a:pPr algn="ctr"/>
            <a:r>
              <a:rPr lang="en-US" sz="1600" dirty="0">
                <a:solidFill>
                  <a:srgbClr val="403F42"/>
                </a:solidFill>
              </a:rPr>
              <a:t>Director, Chronic Health Improvement Research Program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037C6-2F87-432E-B522-8BD839DC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54" y="156875"/>
            <a:ext cx="21337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895739"/>
          </a:xfrm>
        </p:spPr>
        <p:txBody>
          <a:bodyPr/>
          <a:lstStyle/>
          <a:p>
            <a:r>
              <a:rPr lang="en-US" dirty="0"/>
              <a:t>Part I: The Improvement Passport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647AC-2E20-48BB-9D84-61BC12CE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5323062"/>
            <a:ext cx="1061768" cy="13454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552450" y="589880"/>
            <a:ext cx="82721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Purpose and Rationale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Context and Population: What are the characteristics of your setting.  Who are the people you are trying to help?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Aims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Measurement Definitions: How will you know that a change is an improvement?  Define your measures and link to aims.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Tests of Change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B8E09-C4DB-4EFF-AF10-7E477F76BB29}"/>
              </a:ext>
            </a:extLst>
          </p:cNvPr>
          <p:cNvSpPr txBox="1"/>
          <p:nvPr/>
        </p:nvSpPr>
        <p:spPr>
          <a:xfrm>
            <a:off x="2751808" y="2400072"/>
            <a:ext cx="5687342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Define your measures: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Conceptual Definition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Operational Definition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Link to Aims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Tools: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Definitions “Inverted Triangle” worksheet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Modified Driver Diagram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D94B4-85D9-46D7-A1AB-A94C42E56591}"/>
              </a:ext>
            </a:extLst>
          </p:cNvPr>
          <p:cNvSpPr txBox="1"/>
          <p:nvPr/>
        </p:nvSpPr>
        <p:spPr>
          <a:xfrm>
            <a:off x="975049" y="3430236"/>
            <a:ext cx="7193902" cy="175432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>
                <a:solidFill>
                  <a:srgbClr val="FF0000"/>
                </a:solidFill>
              </a:rPr>
              <a:t>“Clean Room Exercise” </a:t>
            </a:r>
            <a:r>
              <a:rPr lang="en-US" dirty="0">
                <a:solidFill>
                  <a:srgbClr val="FF0000"/>
                </a:solidFill>
              </a:rPr>
              <a:t>– improvement measures are context specific!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Hospital Operating Suite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Teenager’s Bedroom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Operationally Define: “Clean”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I: The Improvement Passport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647AC-2E20-48BB-9D84-61BC12CE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5323062"/>
            <a:ext cx="1061768" cy="13454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107450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Purpose and Rationale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Context and Population: What are the characteristics of your setting.  Who are the people you are trying to help?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Aims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Measurement Definitions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Data Collection Plan: Describe the “who, what, where, when, and how.”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Tests of Change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B8E09-C4DB-4EFF-AF10-7E477F76BB29}"/>
              </a:ext>
            </a:extLst>
          </p:cNvPr>
          <p:cNvSpPr txBox="1"/>
          <p:nvPr/>
        </p:nvSpPr>
        <p:spPr>
          <a:xfrm>
            <a:off x="2666819" y="2582614"/>
            <a:ext cx="5772331" cy="2862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Describe the 5 Elements for Data Fidelity: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What</a:t>
            </a:r>
            <a:r>
              <a:rPr lang="en-US" dirty="0"/>
              <a:t> data will be collected?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Who</a:t>
            </a:r>
            <a:r>
              <a:rPr lang="en-US" dirty="0"/>
              <a:t> will collect and manage the data?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Where</a:t>
            </a:r>
            <a:r>
              <a:rPr lang="en-US" dirty="0"/>
              <a:t> will the data be collected (setting)?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When</a:t>
            </a:r>
            <a:r>
              <a:rPr lang="en-US" dirty="0"/>
              <a:t> will the data be collected (sampling frame)?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How</a:t>
            </a:r>
            <a:r>
              <a:rPr lang="en-US" dirty="0"/>
              <a:t> will the data be collected and validated?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Tools (see Toolbox)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Data Collection Plan Worksheet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Modified Driver Diagram</a:t>
            </a:r>
          </a:p>
        </p:txBody>
      </p:sp>
    </p:spTree>
    <p:extLst>
      <p:ext uri="{BB962C8B-B14F-4D97-AF65-F5344CB8AC3E}">
        <p14:creationId xmlns:p14="http://schemas.microsoft.com/office/powerpoint/2010/main" val="16452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I: The Improvement Passport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836878"/>
            <a:ext cx="8229600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Purpose and Rationale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Context and Population: What are the characteristics of your setting.  Who are the people you are trying to help?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Aims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Measurement Definitions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Tests of Change: What changes (interventions, exposures) will you test?  How will you implement and assess them?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B8E09-C4DB-4EFF-AF10-7E477F76BB29}"/>
              </a:ext>
            </a:extLst>
          </p:cNvPr>
          <p:cNvSpPr txBox="1"/>
          <p:nvPr/>
        </p:nvSpPr>
        <p:spPr>
          <a:xfrm>
            <a:off x="1876695" y="1442204"/>
            <a:ext cx="6410055" cy="313932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Develop a list of potential “change ideas” related to drivers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Align with Aims and measures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Align with process map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Align with drivers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Develop and conduct PDSA cycles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Tools: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Definitions Worksheet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Process map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Driver diagram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7FECF5-B7B4-40EC-A759-E231B830C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5323062"/>
            <a:ext cx="1061768" cy="13454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7B4C29-2313-44E4-9E3C-395A04329ED5}"/>
              </a:ext>
            </a:extLst>
          </p:cNvPr>
          <p:cNvSpPr/>
          <p:nvPr/>
        </p:nvSpPr>
        <p:spPr>
          <a:xfrm>
            <a:off x="130629" y="5800725"/>
            <a:ext cx="488496" cy="867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FEAF1-6245-4645-8305-B412EC2C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77" y="3011864"/>
            <a:ext cx="3852592" cy="328183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20160D-251A-4EAD-AF62-BE0461555D97}"/>
              </a:ext>
            </a:extLst>
          </p:cNvPr>
          <p:cNvSpPr txBox="1"/>
          <p:nvPr/>
        </p:nvSpPr>
        <p:spPr>
          <a:xfrm>
            <a:off x="2438670" y="1048563"/>
            <a:ext cx="6410055" cy="480131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Plan-Do-Study-Act (PDSA) Cycles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Derived from Scientific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Sequential Small Experiments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Small scale to start then can scale over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Rapid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PDSA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Plan: </a:t>
            </a:r>
            <a:r>
              <a:rPr lang="en-US" dirty="0"/>
              <a:t>Strategy and hypothesis for the test of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Do: </a:t>
            </a:r>
            <a:r>
              <a:rPr lang="en-US" dirty="0"/>
              <a:t>Conduct and assess the test of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Study: </a:t>
            </a:r>
            <a:r>
              <a:rPr lang="en-US" dirty="0"/>
              <a:t>Analyze and review the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Act: </a:t>
            </a:r>
            <a:r>
              <a:rPr lang="en-US" dirty="0"/>
              <a:t>“Adopt, Adapt, or Abandon”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Tools (see Toolbox)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PDSA Worksheet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Definitions Worksheet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Modified Driver Diagram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D814D-7CA3-49EF-BBE0-4D8B2327976C}"/>
              </a:ext>
            </a:extLst>
          </p:cNvPr>
          <p:cNvSpPr txBox="1"/>
          <p:nvPr/>
        </p:nvSpPr>
        <p:spPr>
          <a:xfrm>
            <a:off x="412977" y="6391469"/>
            <a:ext cx="659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IHI Model for Improvement.  </a:t>
            </a:r>
            <a:r>
              <a:rPr lang="en-US" dirty="0">
                <a:hlinkClick r:id="rId4"/>
              </a:rPr>
              <a:t>www.ihi.org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I: The Improvement Passport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836878"/>
            <a:ext cx="8394246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Purpose and Rationale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Context and Population: What are the characteristics of your setting.  Who are the people you are trying to help?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Aims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Measurement Definitions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Tests of Change: What changes (interventions, exposures) will you test?  How will you implement and assess them?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Data Analysis: How will you know that a change is an improvement?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B8E09-C4DB-4EFF-AF10-7E477F76BB29}"/>
              </a:ext>
            </a:extLst>
          </p:cNvPr>
          <p:cNvSpPr txBox="1"/>
          <p:nvPr/>
        </p:nvSpPr>
        <p:spPr>
          <a:xfrm>
            <a:off x="1595536" y="1794629"/>
            <a:ext cx="7215090" cy="258532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Improvement Measurement = Study of Variation (not Inference)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Great for “small data”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Real-time capability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Identifies patterns of variation to inform improvement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Even simple approaches (Run Charts) can be very effective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Tools: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Run chart template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Advising improvement based on assessment of variation algorithm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B4C29-2313-44E4-9E3C-395A04329ED5}"/>
              </a:ext>
            </a:extLst>
          </p:cNvPr>
          <p:cNvSpPr/>
          <p:nvPr/>
        </p:nvSpPr>
        <p:spPr>
          <a:xfrm>
            <a:off x="130629" y="5800725"/>
            <a:ext cx="488496" cy="867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II: The Improvement Toolbox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97925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Process Map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Definitions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Modified 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PDSA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template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Using variation to inform improvement algorithm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A2E16-9D3A-418B-8EDA-F8A1E53EB660}"/>
              </a:ext>
            </a:extLst>
          </p:cNvPr>
          <p:cNvSpPr txBox="1"/>
          <p:nvPr/>
        </p:nvSpPr>
        <p:spPr>
          <a:xfrm>
            <a:off x="4238625" y="2104190"/>
            <a:ext cx="4543425" cy="17543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Use these tools </a:t>
            </a:r>
            <a:r>
              <a:rPr lang="en-US"/>
              <a:t>to help develop your Improvement </a:t>
            </a:r>
            <a:r>
              <a:rPr lang="en-US" dirty="0"/>
              <a:t>P</a:t>
            </a:r>
            <a:r>
              <a:rPr lang="en-US"/>
              <a:t>assport </a:t>
            </a:r>
            <a:r>
              <a:rPr lang="en-US" dirty="0"/>
              <a:t>and empower and inform your improvement work…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DCE76-B9C3-4AA5-A9BD-BBFA4D2F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3" y="4888197"/>
            <a:ext cx="1448367" cy="17587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II: The Improvement Toolbox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97925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Process Map: Describes the sequence of events in the process of care your population is engaged 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Definitions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Modified 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PDSA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template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DCE76-B9C3-4AA5-A9BD-BBFA4D2F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3" y="4888197"/>
            <a:ext cx="1448367" cy="17587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E009C-9693-4919-BE0E-3DE1AB11C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72" y="979259"/>
            <a:ext cx="4633362" cy="34750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7F72D-F3AA-422E-BC6C-D647BE717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580" y="1848574"/>
            <a:ext cx="5940295" cy="445522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201FD4-6CDF-42CD-8455-92C89D2FD666}"/>
              </a:ext>
            </a:extLst>
          </p:cNvPr>
          <p:cNvSpPr txBox="1"/>
          <p:nvPr/>
        </p:nvSpPr>
        <p:spPr>
          <a:xfrm>
            <a:off x="4238626" y="2104190"/>
            <a:ext cx="3229764" cy="227754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Software!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Lucid Charts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PowerPoint (Insert “shapes”)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MS Word (Insert “shapes”)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Others (</a:t>
            </a:r>
            <a:r>
              <a:rPr lang="en-US" sz="1400" dirty="0">
                <a:hlinkClick r:id="rId6"/>
              </a:rPr>
              <a:t>QI Macros</a:t>
            </a:r>
            <a:r>
              <a:rPr lang="en-US" sz="1400" dirty="0"/>
              <a:t>, etc.)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16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II: The Improvement Toolbox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97925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Process Map: Describes the sequence of events in the process of care your population is engaged 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Definitions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Modified 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PDSA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template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DCE76-B9C3-4AA5-A9BD-BBFA4D2F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3" y="4888197"/>
            <a:ext cx="1448367" cy="17587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AC1C02-EEA4-4A85-8AFB-F73C856D2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3" y="1022258"/>
            <a:ext cx="4549698" cy="39252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CF1E5-2CC5-42D4-8C2F-453C15A06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538" y="2046122"/>
            <a:ext cx="6735337" cy="388062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D51F26-6542-417D-B098-11F59B092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66" y="1204331"/>
            <a:ext cx="7939668" cy="444933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33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II: The Improvement Toolbox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97925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Process Map: Describes the sequence of events in the process of care your population is engaged 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Definitions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Modified 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PDSA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template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DCE76-B9C3-4AA5-A9BD-BBFA4D2F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3" y="4888197"/>
            <a:ext cx="1448367" cy="17587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958A0-CE66-4FC8-AA29-3D4BD19D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05" y="1126273"/>
            <a:ext cx="7225990" cy="460545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CEAFC-30AB-44C7-8BC7-63FAF58EB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03" y="1325563"/>
            <a:ext cx="7449015" cy="531913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93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II: The Improvement Toolbox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97925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Process Map: Describes the sequence of events in the process of care your population is engaged 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Definitions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Modified 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PDSA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template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DCE76-B9C3-4AA5-A9BD-BBFA4D2F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3" y="4888197"/>
            <a:ext cx="1448367" cy="17587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3BDB6-E246-443A-8145-1182F3644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05" y="524107"/>
            <a:ext cx="7225990" cy="580978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DA670-1E83-4E7D-9E61-C7342459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076" y="979259"/>
            <a:ext cx="7230704" cy="482438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5095E4-351C-40F1-BA97-B650A09EFEC8}"/>
              </a:ext>
            </a:extLst>
          </p:cNvPr>
          <p:cNvSpPr txBox="1"/>
          <p:nvPr/>
        </p:nvSpPr>
        <p:spPr>
          <a:xfrm>
            <a:off x="6094275" y="6351565"/>
            <a:ext cx="1101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www.ihi.org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34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II: The Improvement Toolbox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97925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Process Map: Describes the sequence of events in the process of care your population is engaged 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Definitions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Modified 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PDSA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template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DCE76-B9C3-4AA5-A9BD-BBFA4D2F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3" y="4888197"/>
            <a:ext cx="1448367" cy="17587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1FDF5-2E16-4F38-AD45-FF8DD491B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57" y="1048305"/>
            <a:ext cx="670008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06" y="117507"/>
            <a:ext cx="7886700" cy="1325563"/>
          </a:xfrm>
        </p:spPr>
        <p:txBody>
          <a:bodyPr/>
          <a:lstStyle/>
          <a:p>
            <a:r>
              <a:rPr lang="en-US" dirty="0"/>
              <a:t>Disclosure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41463-5241-4D1F-9D63-E46D39E44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070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real or perceived conflicts to disclose.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A2E21-C573-4E5C-BC3C-A41AD466BF9E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2DEFA-1149-4062-9AE7-7D89B1E0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10" y="5979177"/>
            <a:ext cx="21337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2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II: The Improvement Toolbox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97925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Process Map: Describes the sequence of events in the process of care your population is engaged 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Definitions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Modified 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PDSA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template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DCE76-B9C3-4AA5-A9BD-BBFA4D2F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3" y="4888197"/>
            <a:ext cx="1448367" cy="17587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93BCB-AF3B-4496-A8D6-442C4CDB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48" y="355607"/>
            <a:ext cx="5355128" cy="57652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02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II: The Improvement Toolbox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97925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Process Map: Describes the sequence of events in the process of care your population is engaged in.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Definitions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Modified Driver Diagram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PDSA Worksheet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Run chart template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DCE76-B9C3-4AA5-A9BD-BBFA4D2F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3" y="4888197"/>
            <a:ext cx="1448367" cy="17587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4403D5-FC97-490A-ABF1-A80B81F46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2" y="1178968"/>
            <a:ext cx="7894558" cy="42388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F6272-241A-4216-9153-70B93BAE1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04" y="1933116"/>
            <a:ext cx="8346147" cy="4298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86BE5D-04A1-488E-B500-0FA7529E9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70" y="685800"/>
            <a:ext cx="7850459" cy="5486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616EB6-623D-4A8E-B7F0-BE0A84A23DF5}"/>
              </a:ext>
            </a:extLst>
          </p:cNvPr>
          <p:cNvSpPr txBox="1"/>
          <p:nvPr/>
        </p:nvSpPr>
        <p:spPr>
          <a:xfrm>
            <a:off x="4238626" y="2104190"/>
            <a:ext cx="3229764" cy="227754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Software!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Excel templates (see Toolbox)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6"/>
              </a:rPr>
              <a:t>QI Macros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7"/>
              </a:rPr>
              <a:t>SPC XL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8"/>
              </a:rPr>
              <a:t>Minitab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Others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63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8458200" cy="1325563"/>
          </a:xfrm>
        </p:spPr>
        <p:txBody>
          <a:bodyPr/>
          <a:lstStyle/>
          <a:p>
            <a:r>
              <a:rPr lang="en-US" dirty="0"/>
              <a:t>Part III: Improvement 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4" y="1214607"/>
            <a:ext cx="8272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Types of Measurement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Study of Variation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Using Variation to Inform Improvement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Practice!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EE7EA-8A62-4F30-BC2F-4504867F1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05" y="6046622"/>
            <a:ext cx="21337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8458200" cy="1325563"/>
          </a:xfrm>
        </p:spPr>
        <p:txBody>
          <a:bodyPr/>
          <a:lstStyle/>
          <a:p>
            <a:r>
              <a:rPr lang="en-US" dirty="0"/>
              <a:t>Part III: Improvement 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4" y="1214607"/>
            <a:ext cx="8272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Types of Measurement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Study of Variation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Using Variation to Inform Improvement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Practice!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004B3F-C7E5-449D-A6F9-80DD4BD1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77" y="1214607"/>
            <a:ext cx="6488825" cy="486661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77FBE2-4CD3-420F-B6E5-59781D763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77" y="904364"/>
            <a:ext cx="5279594" cy="45297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EFCB19-8472-429F-83FF-4CB8B42B096A}"/>
              </a:ext>
            </a:extLst>
          </p:cNvPr>
          <p:cNvSpPr txBox="1"/>
          <p:nvPr/>
        </p:nvSpPr>
        <p:spPr>
          <a:xfrm>
            <a:off x="3966114" y="3144901"/>
            <a:ext cx="499187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linkClick r:id="rId5"/>
              </a:rPr>
              <a:t>Three Faces of Improvement Measurement (article)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53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8458200" cy="1325563"/>
          </a:xfrm>
        </p:spPr>
        <p:txBody>
          <a:bodyPr/>
          <a:lstStyle/>
          <a:p>
            <a:r>
              <a:rPr lang="en-US" dirty="0"/>
              <a:t>Part III: Improvement 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4" y="1214607"/>
            <a:ext cx="8272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Types of Measurement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Study of Variation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Using Variation to Inform Improvement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Practice!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3C579-A93F-42E6-A205-AFD2DF87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46" y="1152227"/>
            <a:ext cx="6450701" cy="483802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5A10E6-EDB1-4E1B-9B70-3F15262B4D9D}"/>
              </a:ext>
            </a:extLst>
          </p:cNvPr>
          <p:cNvSpPr txBox="1"/>
          <p:nvPr/>
        </p:nvSpPr>
        <p:spPr>
          <a:xfrm>
            <a:off x="1996751" y="5421893"/>
            <a:ext cx="220892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Precision &amp; Accuracy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91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8458200" cy="1325563"/>
          </a:xfrm>
        </p:spPr>
        <p:txBody>
          <a:bodyPr/>
          <a:lstStyle/>
          <a:p>
            <a:r>
              <a:rPr lang="en-US" dirty="0"/>
              <a:t>Part III: Improvement 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4" y="1214607"/>
            <a:ext cx="8272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Types of Measurement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Study of Variation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Using Variation to Inform Improvement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Practice!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CC6D9-BF81-44FD-90DC-7CC28473B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078094"/>
            <a:ext cx="7805226" cy="494948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29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8458200" cy="1325563"/>
          </a:xfrm>
        </p:spPr>
        <p:txBody>
          <a:bodyPr/>
          <a:lstStyle/>
          <a:p>
            <a:r>
              <a:rPr lang="en-US" dirty="0"/>
              <a:t>Part III: Improvement 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4" y="1214607"/>
            <a:ext cx="8272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Types of Measurement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Study of Variation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Using Variation to Inform Improvement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Run Charts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Run Chart Practice!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F7E4F-C51C-4EEC-A923-9C2EAB80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1" y="1000302"/>
            <a:ext cx="6476526" cy="485739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DAF82-AAD4-42CD-8A90-FC90C92EE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99" y="1500064"/>
            <a:ext cx="6236157" cy="46771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F0E03A-97C6-491D-BA10-6BA0D7F36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534" y="2172772"/>
            <a:ext cx="7184571" cy="447414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A61543-766E-4550-B0F0-2B7B9AAB9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59" y="1300568"/>
            <a:ext cx="7864522" cy="50113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30F998-4658-47C7-9C57-E62757C1C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989" y="1510452"/>
            <a:ext cx="5883150" cy="44260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18D0B2-8708-414F-898C-32E744D3D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0735" y="1958188"/>
            <a:ext cx="6145301" cy="46211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2EE60B-3AAC-459C-9E8D-F33BC3683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81" y="1031516"/>
            <a:ext cx="7913294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8458200" cy="1325563"/>
          </a:xfrm>
        </p:spPr>
        <p:txBody>
          <a:bodyPr/>
          <a:lstStyle/>
          <a:p>
            <a:r>
              <a:rPr lang="en-US" dirty="0"/>
              <a:t>Part III: Improvement 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4" y="1214607"/>
            <a:ext cx="8272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Types of Measurement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Study of Variation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Using Variation to Inform Improvement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Run Charts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Run Chart Practice!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84F34-B748-4CF7-B6AE-6D1B9C95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781" y="1082351"/>
            <a:ext cx="2760695" cy="530911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10B99-60BE-460E-B974-37F4812CC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282075"/>
            <a:ext cx="8338867" cy="4974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77A50-54D8-47B6-B212-AC67FEF1FDC9}"/>
              </a:ext>
            </a:extLst>
          </p:cNvPr>
          <p:cNvSpPr txBox="1"/>
          <p:nvPr/>
        </p:nvSpPr>
        <p:spPr>
          <a:xfrm>
            <a:off x="252683" y="4277038"/>
            <a:ext cx="4879154" cy="236988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Poll Questions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the median performance level?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the precision?</a:t>
            </a:r>
          </a:p>
          <a:p>
            <a:pPr marL="457200" indent="-457200">
              <a:buAutoNum type="arabicPeriod"/>
            </a:pPr>
            <a:r>
              <a:rPr lang="en-US" sz="2000" dirty="0"/>
              <a:t>How many SHIFTS are there?</a:t>
            </a:r>
          </a:p>
          <a:p>
            <a:pPr marL="457200" indent="-457200">
              <a:buAutoNum type="arabicPeriod"/>
            </a:pPr>
            <a:r>
              <a:rPr lang="en-US" sz="2000" dirty="0"/>
              <a:t>How many TRENDS are there?</a:t>
            </a:r>
          </a:p>
          <a:p>
            <a:pPr marL="457200" indent="-457200">
              <a:buAutoNum type="arabicPeriod"/>
            </a:pPr>
            <a:r>
              <a:rPr lang="en-US" sz="2000" dirty="0"/>
              <a:t>What type of variation is present?</a:t>
            </a:r>
          </a:p>
        </p:txBody>
      </p:sp>
    </p:spTree>
    <p:extLst>
      <p:ext uri="{BB962C8B-B14F-4D97-AF65-F5344CB8AC3E}">
        <p14:creationId xmlns:p14="http://schemas.microsoft.com/office/powerpoint/2010/main" val="14589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84582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4" y="1214607"/>
            <a:ext cx="82721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Improvement Passport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Improvement Toolbox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Improvement Measurement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C4FB7-2994-45ED-9DE3-38343FFC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59" y="2394592"/>
            <a:ext cx="1677458" cy="194546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4499D4-329E-4F6B-A74E-29C9340E66F8}"/>
              </a:ext>
            </a:extLst>
          </p:cNvPr>
          <p:cNvSpPr/>
          <p:nvPr/>
        </p:nvSpPr>
        <p:spPr>
          <a:xfrm>
            <a:off x="7520473" y="4086808"/>
            <a:ext cx="1004402" cy="25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674F9-CB3F-4995-8E74-87ADC524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60" y="328033"/>
            <a:ext cx="1677458" cy="19212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F162EE-B9DF-45FB-83D1-6A8D9DF37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35" y="6025072"/>
            <a:ext cx="21337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59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8458200" cy="1325563"/>
          </a:xfrm>
        </p:spPr>
        <p:txBody>
          <a:bodyPr/>
          <a:lstStyle/>
          <a:p>
            <a:r>
              <a:rPr lang="en-US" dirty="0"/>
              <a:t>Recommended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4" y="1214607"/>
            <a:ext cx="82721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Toolbox (Worksheets and Templates)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Brief Videos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Flowcharts Tutorial</a:t>
            </a:r>
            <a:endParaRPr lang="en-US" sz="2000" dirty="0">
              <a:hlinkClick r:id="rId3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Driver Diagrams (IHI)</a:t>
            </a:r>
            <a:endParaRPr lang="en-US" sz="2000" dirty="0"/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Defining Measures (Dartmouth Institute)</a:t>
            </a:r>
            <a:endParaRPr lang="en-US" sz="2000" dirty="0"/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Data Collection Plan (Dartmouth Institute)</a:t>
            </a:r>
            <a:endParaRPr lang="en-US" sz="2000" dirty="0"/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Intro to Variation and Run Charts (VAQS)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C4FB7-2994-45ED-9DE3-38343FFC0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959" y="2394592"/>
            <a:ext cx="1677458" cy="194546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4499D4-329E-4F6B-A74E-29C9340E66F8}"/>
              </a:ext>
            </a:extLst>
          </p:cNvPr>
          <p:cNvSpPr/>
          <p:nvPr/>
        </p:nvSpPr>
        <p:spPr>
          <a:xfrm>
            <a:off x="7520473" y="4086808"/>
            <a:ext cx="1004402" cy="25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674F9-CB3F-4995-8E74-87ADC524D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9960" y="328033"/>
            <a:ext cx="1677458" cy="19212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A36167-0BD9-4303-A66A-0A3323F35A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005" y="6025072"/>
            <a:ext cx="21337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4" y="0"/>
            <a:ext cx="7886700" cy="1325563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41463-5241-4D1F-9D63-E46D39E44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29" y="132556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learning activity, participants will be able to:</a:t>
            </a:r>
          </a:p>
          <a:p>
            <a:pPr marL="0" indent="0">
              <a:buNone/>
            </a:pPr>
            <a:endParaRPr lang="en-US" dirty="0"/>
          </a:p>
          <a:p>
            <a:pPr marL="0" indent="0" algn="l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describe a basic approach to building and organizing an improvement effort using the "Improvement Passport" approach;</a:t>
            </a:r>
          </a:p>
          <a:p>
            <a:pPr marL="0" indent="0" algn="l" fontAlgn="base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discuss the use of various improvement tools to help facilitate your improvement work; and</a:t>
            </a:r>
          </a:p>
          <a:p>
            <a:pPr marL="0" indent="0" algn="l" fontAlgn="base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3) technically interpret run charts and advise improvement efforts based on run chart analyses.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D1DC0-CA33-49A4-B0D2-6A02AFFBF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10" y="5979177"/>
            <a:ext cx="21337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01" y="1772386"/>
            <a:ext cx="4038211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5541-F099-4CE3-B6B4-C7078412D7AB}"/>
              </a:ext>
            </a:extLst>
          </p:cNvPr>
          <p:cNvSpPr/>
          <p:nvPr/>
        </p:nvSpPr>
        <p:spPr>
          <a:xfrm>
            <a:off x="7610475" y="6391469"/>
            <a:ext cx="914400" cy="25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BFAB-21A5-4759-94FB-41B0EAC1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59" y="4581524"/>
            <a:ext cx="1677459" cy="19484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C4FB7-2994-45ED-9DE3-38343FFC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59" y="2394592"/>
            <a:ext cx="1677458" cy="194546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4499D4-329E-4F6B-A74E-29C9340E66F8}"/>
              </a:ext>
            </a:extLst>
          </p:cNvPr>
          <p:cNvSpPr/>
          <p:nvPr/>
        </p:nvSpPr>
        <p:spPr>
          <a:xfrm>
            <a:off x="7520473" y="4086808"/>
            <a:ext cx="1004402" cy="25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674F9-CB3F-4995-8E74-87ADC524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60" y="328033"/>
            <a:ext cx="1677458" cy="19212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872925-D590-4F55-B294-DF3D045A9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041" y="6025072"/>
            <a:ext cx="2133785" cy="6218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5DCFF16-139D-43B6-A5B4-D2A3EDEA8456}"/>
              </a:ext>
            </a:extLst>
          </p:cNvPr>
          <p:cNvSpPr txBox="1">
            <a:spLocks/>
          </p:cNvSpPr>
          <p:nvPr/>
        </p:nvSpPr>
        <p:spPr>
          <a:xfrm>
            <a:off x="619125" y="3307448"/>
            <a:ext cx="6341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Best wishes for success in your improvement work!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DB723-2ACC-469C-AD55-18B0089D22C5}"/>
              </a:ext>
            </a:extLst>
          </p:cNvPr>
          <p:cNvSpPr txBox="1"/>
          <p:nvPr/>
        </p:nvSpPr>
        <p:spPr>
          <a:xfrm>
            <a:off x="130629" y="9331"/>
            <a:ext cx="460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e-mail: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brant.j.oliver@dartmouth.edu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|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7"/>
              </a:rPr>
              <a:t>Dartmouth profile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2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4" y="0"/>
            <a:ext cx="7886700" cy="1325563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41463-5241-4D1F-9D63-E46D39E44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29" y="1325563"/>
            <a:ext cx="7886700" cy="4351338"/>
          </a:xfrm>
        </p:spPr>
        <p:txBody>
          <a:bodyPr/>
          <a:lstStyle/>
          <a:p>
            <a:pPr marL="457200" indent="-457200" algn="l" fontAlgn="base">
              <a:lnSpc>
                <a:spcPct val="200000"/>
              </a:lnSpc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The Dartmouth Institute (TDI)</a:t>
            </a: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 fontAlgn="base">
              <a:lnSpc>
                <a:spcPct val="200000"/>
              </a:lnSpc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A National Quality Scholars Fellowship (VAQS)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l" fontAlgn="base">
              <a:lnSpc>
                <a:spcPct val="200000"/>
              </a:lnSpc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Institute for Healthcare Improvement Open School (IHI)</a:t>
            </a: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D1DC0-CA33-49A4-B0D2-6A02AFFBF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210" y="5979177"/>
            <a:ext cx="21337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647AC-2E20-48BB-9D84-61BC12CE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24050"/>
            <a:ext cx="2375355" cy="30099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E87808-28F2-408E-85AB-24380628F052}"/>
              </a:ext>
            </a:extLst>
          </p:cNvPr>
          <p:cNvSpPr txBox="1"/>
          <p:nvPr/>
        </p:nvSpPr>
        <p:spPr>
          <a:xfrm>
            <a:off x="281959" y="5227774"/>
            <a:ext cx="286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Part I</a:t>
            </a:r>
          </a:p>
          <a:p>
            <a:pPr algn="ctr"/>
            <a:r>
              <a:rPr lang="en-US" dirty="0"/>
              <a:t>Improvement Passport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BFFAEB-AB6A-44B7-9B8B-839D93E7E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299" y="1990725"/>
            <a:ext cx="2423847" cy="29432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74993-3C34-4FF6-991E-F345670EDD26}"/>
              </a:ext>
            </a:extLst>
          </p:cNvPr>
          <p:cNvSpPr txBox="1"/>
          <p:nvPr/>
        </p:nvSpPr>
        <p:spPr>
          <a:xfrm>
            <a:off x="3324575" y="5227773"/>
            <a:ext cx="286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Part II</a:t>
            </a:r>
          </a:p>
          <a:p>
            <a:pPr algn="ctr"/>
            <a:r>
              <a:rPr lang="en-US" dirty="0"/>
              <a:t>Improvement Toolbox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A8824-8762-4D9F-AAAD-193E5370D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43" y="1980138"/>
            <a:ext cx="2533888" cy="294322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85E6B7-4329-4D32-A804-DB47BAA5170B}"/>
              </a:ext>
            </a:extLst>
          </p:cNvPr>
          <p:cNvSpPr txBox="1"/>
          <p:nvPr/>
        </p:nvSpPr>
        <p:spPr>
          <a:xfrm>
            <a:off x="6145641" y="5236621"/>
            <a:ext cx="286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Part III</a:t>
            </a:r>
          </a:p>
          <a:p>
            <a:pPr algn="ctr"/>
            <a:r>
              <a:rPr lang="en-US" dirty="0"/>
              <a:t>Improvement Measurement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6ADFAD-7FC2-4D86-A088-21AE7BC4B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210" y="6046622"/>
            <a:ext cx="21337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6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I: The Improvement Passport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647AC-2E20-48BB-9D84-61BC12CE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5323062"/>
            <a:ext cx="1061768" cy="13454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1074509"/>
            <a:ext cx="82721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Purpose and Rationale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Context and Population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Aims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Measurement Definitions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Tests of Change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Data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A2E16-9D3A-418B-8EDA-F8A1E53EB660}"/>
              </a:ext>
            </a:extLst>
          </p:cNvPr>
          <p:cNvSpPr txBox="1"/>
          <p:nvPr/>
        </p:nvSpPr>
        <p:spPr>
          <a:xfrm>
            <a:off x="4238625" y="2104190"/>
            <a:ext cx="4543425" cy="17543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Your Passport </a:t>
            </a:r>
            <a:r>
              <a:rPr lang="en-US" dirty="0"/>
              <a:t>can be a simple slide set with 7 slides, each addressing one of the 7 core domains…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481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I: The Improvement Passport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647AC-2E20-48BB-9D84-61BC12CE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5323062"/>
            <a:ext cx="1061768" cy="13454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552450" y="766732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i="1" dirty="0">
                <a:solidFill>
                  <a:srgbClr val="FF0000"/>
                </a:solidFill>
              </a:rPr>
              <a:t>Purpose and Rationale</a:t>
            </a:r>
            <a:r>
              <a:rPr lang="en-US" sz="2000" dirty="0">
                <a:solidFill>
                  <a:srgbClr val="FF0000"/>
                </a:solidFill>
              </a:rPr>
              <a:t>: What is the objective and focus of your work?  Why is it important to do this work now?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Context and Population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Aims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Measurement Definitions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Tests of Change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581C4-2416-4A25-A1C1-7B4BE7508D22}"/>
              </a:ext>
            </a:extLst>
          </p:cNvPr>
          <p:cNvSpPr txBox="1"/>
          <p:nvPr/>
        </p:nvSpPr>
        <p:spPr>
          <a:xfrm>
            <a:off x="3943350" y="2157173"/>
            <a:ext cx="4947968" cy="286232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SQUIRE 2.0 Format Rationale Statement Template:  </a:t>
            </a:r>
            <a:r>
              <a:rPr lang="en-US" dirty="0">
                <a:solidFill>
                  <a:srgbClr val="FF0000"/>
                </a:solidFill>
              </a:rPr>
              <a:t>“IF… THEN … SO THAT … SO THAT…”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Example</a:t>
            </a:r>
            <a:r>
              <a:rPr lang="en-US" i="1" dirty="0"/>
              <a:t>: </a:t>
            </a:r>
            <a:r>
              <a:rPr lang="en-US" dirty="0"/>
              <a:t>“</a:t>
            </a:r>
            <a:r>
              <a:rPr lang="en-US" i="1" dirty="0">
                <a:solidFill>
                  <a:srgbClr val="FF0000"/>
                </a:solidFill>
              </a:rPr>
              <a:t>If</a:t>
            </a:r>
            <a:r>
              <a:rPr lang="en-US" dirty="0"/>
              <a:t> we can better understand drivers of uncontrolled HTN management in African American Men, </a:t>
            </a:r>
            <a:r>
              <a:rPr lang="en-US" i="1" dirty="0">
                <a:solidFill>
                  <a:srgbClr val="FF0000"/>
                </a:solidFill>
              </a:rPr>
              <a:t>then </a:t>
            </a:r>
            <a:r>
              <a:rPr lang="en-US" dirty="0"/>
              <a:t>we can address these drivers to improve HTN for them, </a:t>
            </a:r>
            <a:r>
              <a:rPr lang="en-US" i="1" dirty="0">
                <a:solidFill>
                  <a:srgbClr val="FF0000"/>
                </a:solidFill>
              </a:rPr>
              <a:t>so that </a:t>
            </a:r>
            <a:r>
              <a:rPr lang="en-US" dirty="0"/>
              <a:t>they will achieve improved HTN control, </a:t>
            </a:r>
            <a:r>
              <a:rPr lang="en-US" i="1" dirty="0">
                <a:solidFill>
                  <a:srgbClr val="FF0000"/>
                </a:solidFill>
              </a:rPr>
              <a:t>so that </a:t>
            </a:r>
            <a:r>
              <a:rPr lang="en-US" dirty="0"/>
              <a:t>they can achieve better overall cardiovascular and general health outcomes.” 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9D259-501C-4620-A524-9A611BD022EF}"/>
              </a:ext>
            </a:extLst>
          </p:cNvPr>
          <p:cNvSpPr txBox="1"/>
          <p:nvPr/>
        </p:nvSpPr>
        <p:spPr>
          <a:xfrm>
            <a:off x="4978405" y="6334765"/>
            <a:ext cx="270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http://www.squire-statement.org/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I: The Improvement Passport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647AC-2E20-48BB-9D84-61BC12CE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5323062"/>
            <a:ext cx="1061768" cy="13454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552450" y="766732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Purpose and Rationale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Context and Population: What are the characteristics of your setting.  Who are the people you are trying to help?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Aims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Measurement Definitions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Tests of Change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B8E09-C4DB-4EFF-AF10-7E477F76BB29}"/>
              </a:ext>
            </a:extLst>
          </p:cNvPr>
          <p:cNvSpPr txBox="1"/>
          <p:nvPr/>
        </p:nvSpPr>
        <p:spPr>
          <a:xfrm>
            <a:off x="4007509" y="2714536"/>
            <a:ext cx="4543425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Describe your “5Ps”*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Purpose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People (Patients)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Professionals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Processes (Process Maps-see Toolbox)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Patterns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Create a process map (see Toolbox)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743CB-A36E-4473-8034-196617563B6C}"/>
              </a:ext>
            </a:extLst>
          </p:cNvPr>
          <p:cNvSpPr txBox="1"/>
          <p:nvPr/>
        </p:nvSpPr>
        <p:spPr>
          <a:xfrm>
            <a:off x="5271798" y="6317693"/>
            <a:ext cx="2472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*www.clinicalmicrosystem.org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94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2FA-A981-4E46-927E-D2D081A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/>
          <a:lstStyle/>
          <a:p>
            <a:r>
              <a:rPr lang="en-US" dirty="0"/>
              <a:t>Part I: The Improvement Passport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E75C8-1488-443F-BAAF-E7A3CD3A6B4C}"/>
              </a:ext>
            </a:extLst>
          </p:cNvPr>
          <p:cNvSpPr txBox="1"/>
          <p:nvPr/>
        </p:nvSpPr>
        <p:spPr>
          <a:xfrm>
            <a:off x="130629" y="6391469"/>
            <a:ext cx="373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</a:rPr>
              <a:t>CHRONIC HEALTH IMPROVEMENT RESEARCH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647AC-2E20-48BB-9D84-61BC12CE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5323062"/>
            <a:ext cx="1061768" cy="13454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8AE0B-BDDA-4FDA-B501-5D1DCE539212}"/>
              </a:ext>
            </a:extLst>
          </p:cNvPr>
          <p:cNvSpPr/>
          <p:nvPr/>
        </p:nvSpPr>
        <p:spPr>
          <a:xfrm>
            <a:off x="4007509" y="4581525"/>
            <a:ext cx="14954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9549-76BB-4FA3-8FDC-4013EF7D1731}"/>
              </a:ext>
            </a:extLst>
          </p:cNvPr>
          <p:cNvSpPr txBox="1"/>
          <p:nvPr/>
        </p:nvSpPr>
        <p:spPr>
          <a:xfrm>
            <a:off x="619125" y="1074509"/>
            <a:ext cx="82721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Purpose and Rationale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Context and Population: What are the characteristics of your setting.  Who are the people you are trying to help?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Aims: What will you improve (goal), and by when?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Measurement Definitions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Collection Plan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Tests of Change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5D22C-5A57-45BD-A45D-4AE6E489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79" y="3736776"/>
            <a:ext cx="2247448" cy="30509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71557-D10E-4201-8792-15409DB66DA8}"/>
              </a:ext>
            </a:extLst>
          </p:cNvPr>
          <p:cNvSpPr txBox="1"/>
          <p:nvPr/>
        </p:nvSpPr>
        <p:spPr>
          <a:xfrm>
            <a:off x="935312" y="1735946"/>
            <a:ext cx="7368933" cy="2031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Aim Statement Template:  </a:t>
            </a:r>
            <a:r>
              <a:rPr lang="en-US" dirty="0"/>
              <a:t>“We aim to improve </a:t>
            </a:r>
            <a:r>
              <a:rPr lang="en-US" u="sng" dirty="0"/>
              <a:t>______(target)_____</a:t>
            </a:r>
            <a:r>
              <a:rPr lang="en-US" dirty="0"/>
              <a:t> from </a:t>
            </a:r>
            <a:r>
              <a:rPr lang="en-US" u="sng" dirty="0"/>
              <a:t>_________(current baseline)_______</a:t>
            </a:r>
            <a:r>
              <a:rPr lang="en-US" dirty="0"/>
              <a:t> to </a:t>
            </a:r>
            <a:r>
              <a:rPr lang="en-US" u="sng" dirty="0"/>
              <a:t>___________(goal)________</a:t>
            </a:r>
            <a:r>
              <a:rPr lang="en-US" dirty="0"/>
              <a:t> by </a:t>
            </a:r>
            <a:r>
              <a:rPr lang="en-US" u="sng" dirty="0"/>
              <a:t>__________(date)_______________.”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i="1" dirty="0">
                <a:solidFill>
                  <a:srgbClr val="FF0000"/>
                </a:solidFill>
              </a:rPr>
              <a:t>Example: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“We aim to improve monthly HTN monitoring follow up adherence rate from current baseline of 35% to initial goal of 75% by May 1, 2021.” 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EE77A-7E89-4151-8B9A-68260C4CE428}"/>
              </a:ext>
            </a:extLst>
          </p:cNvPr>
          <p:cNvSpPr txBox="1"/>
          <p:nvPr/>
        </p:nvSpPr>
        <p:spPr>
          <a:xfrm>
            <a:off x="1423809" y="3475167"/>
            <a:ext cx="5462184" cy="16312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Aim Statement Templates (see Toolbox)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IHI Aim Statement Worksheet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Clinical Microsystems Global Aim Statement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Clinical Microsystems Specific Aim Template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66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ustom 22">
      <a:dk1>
        <a:sysClr val="windowText" lastClr="000000"/>
      </a:dk1>
      <a:lt1>
        <a:sysClr val="window" lastClr="FFFFFF"/>
      </a:lt1>
      <a:dk2>
        <a:srgbClr val="333333"/>
      </a:dk2>
      <a:lt2>
        <a:srgbClr val="EEECE1"/>
      </a:lt2>
      <a:accent1>
        <a:srgbClr val="001A70"/>
      </a:accent1>
      <a:accent2>
        <a:srgbClr val="00B3F0"/>
      </a:accent2>
      <a:accent3>
        <a:srgbClr val="FFC600"/>
      </a:accent3>
      <a:accent4>
        <a:srgbClr val="E57200"/>
      </a:accent4>
      <a:accent5>
        <a:srgbClr val="A05EB5"/>
      </a:accent5>
      <a:accent6>
        <a:srgbClr val="78BE20"/>
      </a:accent6>
      <a:hlink>
        <a:srgbClr val="009CA6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035e55-cb9a-45e7-a08a-86f2fa725d86" xsi:nil="true"/>
    <lcf76f155ced4ddcb4097134ff3c332f xmlns="eef309c5-03e0-4fc4-8ee4-b57563ae3ee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A8C5BB8DF5F47BEBB6EE332A7A13D" ma:contentTypeVersion="13" ma:contentTypeDescription="Create a new document." ma:contentTypeScope="" ma:versionID="98a8da496fe2a4e35be3b1d08ba1c5fa">
  <xsd:schema xmlns:xsd="http://www.w3.org/2001/XMLSchema" xmlns:xs="http://www.w3.org/2001/XMLSchema" xmlns:p="http://schemas.microsoft.com/office/2006/metadata/properties" xmlns:ns2="eef309c5-03e0-4fc4-8ee4-b57563ae3ee0" xmlns:ns3="12035e55-cb9a-45e7-a08a-86f2fa725d86" targetNamespace="http://schemas.microsoft.com/office/2006/metadata/properties" ma:root="true" ma:fieldsID="1880791a43d44500027c7e5e0cd66c7b" ns2:_="" ns3:_="">
    <xsd:import namespace="eef309c5-03e0-4fc4-8ee4-b57563ae3ee0"/>
    <xsd:import namespace="12035e55-cb9a-45e7-a08a-86f2fa725d8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309c5-03e0-4fc4-8ee4-b57563ae3e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aa21294-41d9-4bc0-8add-995c9a9b84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35e55-cb9a-45e7-a08a-86f2fa725d8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6ea95b4-5aff-4044-9992-9c96324b23f2}" ma:internalName="TaxCatchAll" ma:showField="CatchAllData" ma:web="12035e55-cb9a-45e7-a08a-86f2fa725d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1A50DD-63A2-4682-AFD0-63C13FDAED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2708B3-986A-4970-ACEA-9980B5814AFE}">
  <ds:schemaRefs>
    <ds:schemaRef ds:uri="http://purl.org/dc/elements/1.1/"/>
    <ds:schemaRef ds:uri="http://schemas.openxmlformats.org/package/2006/metadata/core-properties"/>
    <ds:schemaRef ds:uri="12035e55-cb9a-45e7-a08a-86f2fa725d86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eef309c5-03e0-4fc4-8ee4-b57563ae3ee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072C6A-C4D2-43DE-A302-9A8CC3852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f309c5-03e0-4fc4-8ee4-b57563ae3ee0"/>
    <ds:schemaRef ds:uri="12035e55-cb9a-45e7-a08a-86f2fa725d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11771</TotalTime>
  <Words>1870</Words>
  <Application>Microsoft Office PowerPoint</Application>
  <PresentationFormat>On-screen Show (4:3)</PresentationFormat>
  <Paragraphs>349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Courier New</vt:lpstr>
      <vt:lpstr>Helvetica Neue</vt:lpstr>
      <vt:lpstr>Times New Roman</vt:lpstr>
      <vt:lpstr>Wingdings</vt:lpstr>
      <vt:lpstr>Office Theme</vt:lpstr>
      <vt:lpstr>SM-template-20140529</vt:lpstr>
      <vt:lpstr>Response Summary</vt:lpstr>
      <vt:lpstr>Data slides</vt:lpstr>
      <vt:lpstr>2_Office Theme</vt:lpstr>
      <vt:lpstr>PowerPoint Presentation</vt:lpstr>
      <vt:lpstr>Disclosure Statement</vt:lpstr>
      <vt:lpstr>Learning Objectives</vt:lpstr>
      <vt:lpstr>Acknowledgments</vt:lpstr>
      <vt:lpstr>Agenda</vt:lpstr>
      <vt:lpstr>Part I: The Improvement Passport</vt:lpstr>
      <vt:lpstr>Part I: The Improvement Passport</vt:lpstr>
      <vt:lpstr>Part I: The Improvement Passport</vt:lpstr>
      <vt:lpstr>Part I: The Improvement Passport</vt:lpstr>
      <vt:lpstr>Part I: The Improvement Passport</vt:lpstr>
      <vt:lpstr>Part I: The Improvement Passport</vt:lpstr>
      <vt:lpstr>Part I: The Improvement Passport</vt:lpstr>
      <vt:lpstr>Part I: The Improvement Passport</vt:lpstr>
      <vt:lpstr>Part II: The Improvement Toolbox</vt:lpstr>
      <vt:lpstr>Part II: The Improvement Toolbox</vt:lpstr>
      <vt:lpstr>Part II: The Improvement Toolbox</vt:lpstr>
      <vt:lpstr>Part II: The Improvement Toolbox</vt:lpstr>
      <vt:lpstr>Part II: The Improvement Toolbox</vt:lpstr>
      <vt:lpstr>Part II: The Improvement Toolbox</vt:lpstr>
      <vt:lpstr>Part II: The Improvement Toolbox</vt:lpstr>
      <vt:lpstr>Part II: The Improvement Toolbox</vt:lpstr>
      <vt:lpstr>Part III: Improvement Measurement</vt:lpstr>
      <vt:lpstr>Part III: Improvement Measurement</vt:lpstr>
      <vt:lpstr>Part III: Improvement Measurement</vt:lpstr>
      <vt:lpstr>Part III: Improvement Measurement</vt:lpstr>
      <vt:lpstr>Part III: Improvement Measurement</vt:lpstr>
      <vt:lpstr>Part III: Improvement Measurement</vt:lpstr>
      <vt:lpstr>Summary</vt:lpstr>
      <vt:lpstr>Recommended Resources</vt:lpstr>
      <vt:lpstr>Thank You!</vt:lpstr>
    </vt:vector>
  </TitlesOfParts>
  <Company>Dartmouth-Hitchcock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G. Raymond</dc:creator>
  <cp:lastModifiedBy>Aggie Mazgaj</cp:lastModifiedBy>
  <cp:revision>1003</cp:revision>
  <cp:lastPrinted>2017-07-26T14:05:43Z</cp:lastPrinted>
  <dcterms:created xsi:type="dcterms:W3CDTF">2016-04-20T18:06:53Z</dcterms:created>
  <dcterms:modified xsi:type="dcterms:W3CDTF">2023-11-10T18:38:57Z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0x01010047EA8C5BB8DF5F47BEBB6EE332A7A13D</vt:lpwstr>
  </property>
  <property fmtid="{D5CDD505-2E9C-101B-9397-08002B2CF9AE}" pid="3" name="Order">
    <vt:r8>4473600</vt:r8>
  </property>
</Properties>
</file>