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4068" r:id="rId3"/>
    <p:sldMasterId id="2147484080" r:id="rId4"/>
    <p:sldMasterId id="2147484098" r:id="rId5"/>
    <p:sldMasterId id="2147484116" r:id="rId6"/>
  </p:sldMasterIdLst>
  <p:notesMasterIdLst>
    <p:notesMasterId r:id="rId56"/>
  </p:notesMasterIdLst>
  <p:handoutMasterIdLst>
    <p:handoutMasterId r:id="rId57"/>
  </p:handoutMasterIdLst>
  <p:sldIdLst>
    <p:sldId id="1210" r:id="rId7"/>
    <p:sldId id="1148" r:id="rId8"/>
    <p:sldId id="1149" r:id="rId9"/>
    <p:sldId id="1151" r:id="rId10"/>
    <p:sldId id="862" r:id="rId11"/>
    <p:sldId id="1155" r:id="rId12"/>
    <p:sldId id="1212" r:id="rId13"/>
    <p:sldId id="1213" r:id="rId14"/>
    <p:sldId id="1214" r:id="rId15"/>
    <p:sldId id="1215" r:id="rId16"/>
    <p:sldId id="1216" r:id="rId17"/>
    <p:sldId id="1217" r:id="rId18"/>
    <p:sldId id="1218" r:id="rId19"/>
    <p:sldId id="1219" r:id="rId20"/>
    <p:sldId id="1220" r:id="rId21"/>
    <p:sldId id="1221" r:id="rId22"/>
    <p:sldId id="1222" r:id="rId23"/>
    <p:sldId id="1223" r:id="rId24"/>
    <p:sldId id="1224" r:id="rId25"/>
    <p:sldId id="1225" r:id="rId26"/>
    <p:sldId id="1226" r:id="rId27"/>
    <p:sldId id="1227" r:id="rId28"/>
    <p:sldId id="1228" r:id="rId29"/>
    <p:sldId id="1229" r:id="rId30"/>
    <p:sldId id="1230" r:id="rId31"/>
    <p:sldId id="1231" r:id="rId32"/>
    <p:sldId id="1232" r:id="rId33"/>
    <p:sldId id="1233" r:id="rId34"/>
    <p:sldId id="1234" r:id="rId35"/>
    <p:sldId id="1235" r:id="rId36"/>
    <p:sldId id="1236" r:id="rId37"/>
    <p:sldId id="1237" r:id="rId38"/>
    <p:sldId id="1238" r:id="rId39"/>
    <p:sldId id="1239" r:id="rId40"/>
    <p:sldId id="1240" r:id="rId41"/>
    <p:sldId id="1241" r:id="rId42"/>
    <p:sldId id="1242" r:id="rId43"/>
    <p:sldId id="1243" r:id="rId44"/>
    <p:sldId id="1244" r:id="rId45"/>
    <p:sldId id="1245" r:id="rId46"/>
    <p:sldId id="1246" r:id="rId47"/>
    <p:sldId id="1247" r:id="rId48"/>
    <p:sldId id="1248" r:id="rId49"/>
    <p:sldId id="1249" r:id="rId50"/>
    <p:sldId id="1250" r:id="rId51"/>
    <p:sldId id="1251" r:id="rId52"/>
    <p:sldId id="1252" r:id="rId53"/>
    <p:sldId id="1194" r:id="rId54"/>
    <p:sldId id="1154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anna Buckner" initials="AB" lastIdx="20" clrIdx="0">
    <p:extLst>
      <p:ext uri="{19B8F6BF-5375-455C-9EA6-DF929625EA0E}">
        <p15:presenceInfo xmlns:p15="http://schemas.microsoft.com/office/powerpoint/2012/main" userId="44dfb36e9a2e19de" providerId="Windows Live"/>
      </p:ext>
    </p:extLst>
  </p:cmAuthor>
  <p:cmAuthor id="2" name="Stephanie Madrigal" initials="SM" lastIdx="1" clrIdx="1">
    <p:extLst>
      <p:ext uri="{19B8F6BF-5375-455C-9EA6-DF929625EA0E}">
        <p15:presenceInfo xmlns:p15="http://schemas.microsoft.com/office/powerpoint/2012/main" userId="S-1-5-21-1805903709-2446811197-1600848090-1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CD3"/>
    <a:srgbClr val="FAA74A"/>
    <a:srgbClr val="A1C1E6"/>
    <a:srgbClr val="6FC284"/>
    <a:srgbClr val="FFD54F"/>
    <a:srgbClr val="649CD4"/>
    <a:srgbClr val="6EC284"/>
    <a:srgbClr val="B5D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2" autoAdjust="0"/>
    <p:restoredTop sz="66484" autoAdjust="0"/>
  </p:normalViewPr>
  <p:slideViewPr>
    <p:cSldViewPr>
      <p:cViewPr varScale="1">
        <p:scale>
          <a:sx n="77" d="100"/>
          <a:sy n="77" d="100"/>
        </p:scale>
        <p:origin x="1758" y="72"/>
      </p:cViewPr>
      <p:guideLst>
        <p:guide orient="horz" pos="3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5408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D7-E54F-B2B8-524D94C320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D7-E54F-B2B8-524D94C320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D7-E54F-B2B8-524D94C320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D7-E54F-B2B8-524D94C320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D7-E54F-B2B8-524D94C320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D7-E54F-B2B8-524D94C320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D7-E54F-B2B8-524D94C320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D7-E54F-B2B8-524D94C320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D7-E54F-B2B8-524D94C320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D7-E54F-B2B8-524D94C320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1D7-E54F-B2B8-524D94C3209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1D7-E54F-B2B8-524D94C32093}"/>
              </c:ext>
            </c:extLst>
          </c:dPt>
          <c:dLbls>
            <c:dLbl>
              <c:idx val="0"/>
              <c:layout>
                <c:manualLayout>
                  <c:x val="0.15262321144674099"/>
                  <c:y val="-4.50958339734732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D7-E54F-B2B8-524D94C32093}"/>
                </c:ext>
              </c:extLst>
            </c:dLbl>
            <c:dLbl>
              <c:idx val="1"/>
              <c:layout>
                <c:manualLayout>
                  <c:x val="0.139904610492846"/>
                  <c:y val="6.012777863129649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D7-E54F-B2B8-524D94C32093}"/>
                </c:ext>
              </c:extLst>
            </c:dLbl>
            <c:dLbl>
              <c:idx val="2"/>
              <c:layout>
                <c:manualLayout>
                  <c:x val="0.114467408585056"/>
                  <c:y val="9.31980568785113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Federal</a:t>
                    </a:r>
                    <a:r>
                      <a:rPr lang="en-US" dirty="0"/>
                      <a:t> Govt, 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D7-E54F-B2B8-524D94C32093}"/>
                </c:ext>
              </c:extLst>
            </c:dLbl>
            <c:dLbl>
              <c:idx val="3"/>
              <c:layout>
                <c:manualLayout>
                  <c:x val="-7.7723885734177005E-17"/>
                  <c:y val="9.3198056878511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D7-E54F-B2B8-524D94C32093}"/>
                </c:ext>
              </c:extLst>
            </c:dLbl>
            <c:dLbl>
              <c:idx val="4"/>
              <c:layout>
                <c:manualLayout>
                  <c:x val="-0.101748807631161"/>
                  <c:y val="9.0191667946946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D7-E54F-B2B8-524D94C32093}"/>
                </c:ext>
              </c:extLst>
            </c:dLbl>
            <c:dLbl>
              <c:idx val="5"/>
              <c:layout>
                <c:manualLayout>
                  <c:x val="-0.14626391096979299"/>
                  <c:y val="4.50958339734731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D7-E54F-B2B8-524D94C32093}"/>
                </c:ext>
              </c:extLst>
            </c:dLbl>
            <c:dLbl>
              <c:idx val="6"/>
              <c:layout>
                <c:manualLayout>
                  <c:x val="-0.1293057763646"/>
                  <c:y val="1.80383335893893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D7-E54F-B2B8-524D94C32093}"/>
                </c:ext>
              </c:extLst>
            </c:dLbl>
            <c:dLbl>
              <c:idx val="7"/>
              <c:layout>
                <c:manualLayout>
                  <c:x val="-0.150503444621092"/>
                  <c:y val="-1.20255557262595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D7-E54F-B2B8-524D94C32093}"/>
                </c:ext>
              </c:extLst>
            </c:dLbl>
            <c:dLbl>
              <c:idx val="8"/>
              <c:layout>
                <c:manualLayout>
                  <c:x val="-0.150503444621092"/>
                  <c:y val="-8.41788900838168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D7-E54F-B2B8-524D94C32093}"/>
                </c:ext>
              </c:extLst>
            </c:dLbl>
            <c:dLbl>
              <c:idx val="9"/>
              <c:layout>
                <c:manualLayout>
                  <c:x val="8.4790673025967198E-2"/>
                  <c:y val="0.2495302813198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D7-E54F-B2B8-524D94C32093}"/>
                </c:ext>
              </c:extLst>
            </c:dLbl>
            <c:dLbl>
              <c:idx val="10"/>
              <c:layout>
                <c:manualLayout>
                  <c:x val="-0.152326344314764"/>
                  <c:y val="-7.4102098761818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D7-E54F-B2B8-524D94C32093}"/>
                </c:ext>
              </c:extLst>
            </c:dLbl>
            <c:dLbl>
              <c:idx val="11"/>
              <c:layout>
                <c:manualLayout>
                  <c:x val="6.3593004769475395E-2"/>
                  <c:y val="0.1623450023045039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D7-E54F-B2B8-524D94C32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2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Sheet1!$C$2:$C$13</c:f>
              <c:strCache>
                <c:ptCount val="12"/>
                <c:pt idx="0">
                  <c:v>University</c:v>
                </c:pt>
                <c:pt idx="1">
                  <c:v>Other</c:v>
                </c:pt>
                <c:pt idx="2">
                  <c:v>Federal Govt</c:v>
                </c:pt>
                <c:pt idx="3">
                  <c:v>Military</c:v>
                </c:pt>
                <c:pt idx="4">
                  <c:v>Self Employed</c:v>
                </c:pt>
                <c:pt idx="5">
                  <c:v>Local Govt</c:v>
                </c:pt>
                <c:pt idx="6">
                  <c:v>State Govt</c:v>
                </c:pt>
                <c:pt idx="7">
                  <c:v>Industry/ Business</c:v>
                </c:pt>
                <c:pt idx="8">
                  <c:v>Private/ Group Practice</c:v>
                </c:pt>
                <c:pt idx="9">
                  <c:v>Hospital</c:v>
                </c:pt>
                <c:pt idx="10">
                  <c:v>Health Plan/ System</c:v>
                </c:pt>
                <c:pt idx="11">
                  <c:v>Assoc. / Foundation/ NGO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0.19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0.06</c:v>
                </c:pt>
                <c:pt idx="8">
                  <c:v>0.05</c:v>
                </c:pt>
                <c:pt idx="9">
                  <c:v>0.04</c:v>
                </c:pt>
                <c:pt idx="10">
                  <c:v>0.04</c:v>
                </c:pt>
                <c:pt idx="1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1D7-E54F-B2B8-524D94C32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0.41586</cdr:x>
      <cdr:y>0.21607</cdr:y>
    </cdr:from>
    <cdr:to>
      <cdr:x>0.42998</cdr:x>
      <cdr:y>0.44026</cdr:y>
    </cdr:to>
    <cdr:cxnSp macro="">
      <cdr:nvCxnSpPr>
        <cdr:cNvPr id="11" name="Elbow Connector 10">
          <a:extLst xmlns:a="http://schemas.openxmlformats.org/drawingml/2006/main">
            <a:ext uri="{FF2B5EF4-FFF2-40B4-BE49-F238E27FC236}">
              <a16:creationId xmlns:a16="http://schemas.microsoft.com/office/drawing/2014/main" id="{10E7E563-B04B-0240-866C-414CDC7AAD4D}"/>
            </a:ext>
          </a:extLst>
        </cdr:cNvPr>
        <cdr:cNvCxnSpPr/>
      </cdr:nvCxnSpPr>
      <cdr:spPr>
        <a:xfrm xmlns:a="http://schemas.openxmlformats.org/drawingml/2006/main" rot="5400000">
          <a:off x="1971268" y="1345475"/>
          <a:ext cx="947057" cy="81643"/>
        </a:xfrm>
        <a:prstGeom xmlns:a="http://schemas.openxmlformats.org/drawingml/2006/main" prst="bentConnector3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0.57488</cdr:x>
      <cdr:y>0.18418</cdr:y>
    </cdr:from>
    <cdr:to>
      <cdr:x>0.60595</cdr:x>
      <cdr:y>0.24796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C8BCE5B3-34E1-EC41-9212-AC9C4223BAAB}"/>
            </a:ext>
          </a:extLst>
        </cdr:cNvPr>
        <cdr:cNvCxnSpPr/>
      </cdr:nvCxnSpPr>
      <cdr:spPr>
        <a:xfrm xmlns:a="http://schemas.openxmlformats.org/drawingml/2006/main">
          <a:off x="3673310" y="980595"/>
          <a:ext cx="198529" cy="3395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9E1F4BF-5AC4-9F40-ACA1-AD659231B5AC}" type="datetimeFigureOut">
              <a:rPr lang="en-US"/>
              <a:pPr>
                <a:defRPr/>
              </a:pPr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9C1BFB-57BB-4E4E-BFAD-29FBEE95F3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31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4612F3-058B-6A45-9CAD-A8004062E2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3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25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(Slide 2: Focusing Upstream/healthy lifestyle ) ACPM is the professional home for Preventive Medicine Specialists –these are physicians who work at the juncture of medicine and public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0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(Slide 3: Pie chart) They work in many environments 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Academia, federal and state governments, the military, county health departments, hospitals and health care systems.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marL="0" indent="0">
              <a:buFontTx/>
              <a:buNone/>
            </a:pPr>
            <a:r>
              <a:rPr lang="en-US" baseline="0" dirty="0"/>
              <a:t> county health departments, hospitals and health care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7085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(Slide 4: Upstream River Slide) Preventive Medicine seeks to be a  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Bridge between health care and public health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We look across populations for opportunities to intervene on a large scale and design “upstream” interventions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 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Reducing hypertension in African-American communities is high on our agenda, has been the subject of past work with women in the WISEWOMAN program, and in our CDC-funded project with African-American men.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 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panose="020B0600070205080204" pitchFamily="34" charset="-128"/>
                <a:cs typeface="Geneva" charset="0"/>
              </a:rPr>
              <a:t>We currently have 3 preventive medicine physician faculty members who work with us and health care organizations to implement innovations in identifying and preventing hypertension among African-American men. 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Our five demonstration grantees’ work is described on our web site under HTN Initiatives 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We wanted to open up the discussions we have been having with our grantees to the community beyond our partners to share ideas 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We would like to acknowledge and thank the CDC’s Division of Heart Disease and Stroke Prevention for the funding and technical assistance support to this project.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marL="0" indent="0" defTabSz="881341">
              <a:buFont typeface="Arial" panose="020B0604020202020204" pitchFamily="34" charset="0"/>
              <a:buNone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4044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  <a:cs typeface="Genev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45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The audience has been placed in listen-only mode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We WILL post a recording of this webinar on the ACPM.org web site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Please type Questions in the Q&amp;A box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Geneva" charset="-128"/>
                <a:cs typeface="Geneva" charset="0"/>
              </a:rPr>
              <a:t>Of course, we want to know what you thought and how we can do better, so please fill out the survey you will receive after the webinar.</a:t>
            </a:r>
            <a:endParaRPr lang="en-US" sz="1050" kern="1200" dirty="0">
              <a:solidFill>
                <a:schemeClr val="tx1"/>
              </a:solidFill>
              <a:effectLst/>
              <a:latin typeface="Arial" charset="0"/>
              <a:ea typeface="Geneva" charset="-128"/>
              <a:cs typeface="Geneva" charset="0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639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0300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7DF3-B40E-4FA7-8D40-601B9D5492E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76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4612F3-058B-6A45-9CAD-A8004062E24A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803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98EAF-3945-9F48-9D0F-B8A7094275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487B-3441-3F42-864C-CDA541DDFB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8679-1B5C-E547-A3E4-592AF6D7E7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13D98EAF-3945-9F48-9D0F-B8A7094275EC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1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D1F811A2-827C-F843-88B0-0B64A981978C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0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6D689F35-0D2E-A74E-B88F-8E1F1F2C5507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9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23E4D67-F77A-2941-90B8-E7CE5D80668A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7966668-2AA6-E14F-A555-6DFD32C4F9E4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76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8CF4E5E5-CD47-0242-9F74-7526C31E28E9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2" y="5975350"/>
            <a:ext cx="1970617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7674ADC9-FDD4-754A-988F-1523C11E0B89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6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F6EC7D7B-A271-AA4C-8D52-34FCF7DFA322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11A2-827C-F843-88B0-0B64A98197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278424A1-BACF-A047-ADA2-4298E6747A65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0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4A76487B-3441-3F42-864C-CDA541DDFBCC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0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>
              <a:defRPr/>
            </a:pPr>
            <a:fld id="{38108679-1B5C-E547-A3E4-592AF6D7E7DC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1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3400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794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757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4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4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5372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9F35-0D2E-A74E-B88F-8E1F1F2C55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46100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972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13296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78273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20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923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3890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95061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5035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9709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4D67-F77A-2941-90B8-E7CE5D8066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0483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29888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2544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57221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29832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4202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84134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81636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21212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6668-2AA6-E14F-A555-6DFD32C4F9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65068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492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520677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0888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59057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69895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11256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04520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91717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2005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4E5E5-CD47-0242-9F74-7526C31E28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03957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9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0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6886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94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15489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1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036394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</a:pPr>
            <a:r>
              <a:rPr lang="en-US" sz="8000" dirty="0">
                <a:solidFill>
                  <a:prstClr val="white"/>
                </a:solidFill>
                <a:effectLst/>
                <a:latin typeface="Corbel" panose="020B0503020204020204"/>
                <a:ea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650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0578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975350"/>
            <a:ext cx="19706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ADC9-FDD4-754A-988F-1523C11E0B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7204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03011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147919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7382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7D7B-A271-AA4C-8D52-34FCF7DFA3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424A1-BACF-A047-ADA2-4298E6747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99F095-BB19-5343-8F83-3E6D7B6B3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1" y="5975350"/>
            <a:ext cx="197061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7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  <a:ea typeface="+mn-ea"/>
                <a:cs typeface="+mn-cs"/>
              </a:defRPr>
            </a:lvl1pPr>
          </a:lstStyle>
          <a:p>
            <a:pPr defTabSz="121917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>
              <a:defRPr/>
            </a:pPr>
            <a:fld id="{4F99F095-BB19-5343-8F83-3E6D7B6B3473}" type="slidenum">
              <a:rPr lang="en-US" altLang="en-US" smtClean="0">
                <a:solidFill>
                  <a:srgbClr val="000000"/>
                </a:solidFill>
              </a:rPr>
              <a:pPr defTabSz="1219170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32514"/>
            <a:ext cx="241935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2" y="5975350"/>
            <a:ext cx="1970617" cy="8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6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ＭＳ Ｐゴシック" panose="020B0600070205080204" pitchFamily="34" charset="-128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ea typeface="ＭＳ Ｐゴシック" panose="020B0600070205080204" pitchFamily="34" charset="-128"/>
          <a:cs typeface="Geneva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ＭＳ Ｐゴシック" panose="020B0600070205080204" pitchFamily="34" charset="-128"/>
          <a:cs typeface="Geneva" charset="0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268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6308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E3D1B69-C4D5-412C-891D-3476F0722218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11/10/2023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735D80-B7CD-43D8-B8B6-CBF1C6CBC9C4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 panose="020B050302020402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7972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bloodpressure/CTA.ht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5575"/>
            <a:ext cx="11811000" cy="1470025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rPr>
              <a:t>Reducing Hypertension in High-Risk Populations: Empowering Patients to Improve Blood Pressure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87" y="2895600"/>
            <a:ext cx="11502426" cy="1732935"/>
          </a:xfrm>
        </p:spPr>
        <p:txBody>
          <a:bodyPr/>
          <a:lstStyle/>
          <a:p>
            <a:endParaRPr lang="en-US" sz="2400" dirty="0">
              <a:latin typeface="+mj-lt"/>
              <a:ea typeface="Avenir Book" charset="0"/>
              <a:cs typeface="Avenir Medium"/>
            </a:endParaRPr>
          </a:p>
          <a:p>
            <a:r>
              <a:rPr lang="en-US" sz="3200" dirty="0">
                <a:latin typeface="+mj-lt"/>
                <a:ea typeface="Avenir Book" charset="0"/>
                <a:cs typeface="Avenir Medium"/>
              </a:rPr>
              <a:t>Presentation by </a:t>
            </a:r>
            <a:r>
              <a:rPr lang="en-US" sz="3200" dirty="0"/>
              <a:t>Dr. James Stewart, DO, MPH,</a:t>
            </a:r>
          </a:p>
          <a:p>
            <a:r>
              <a:rPr lang="en-US" sz="3200" dirty="0"/>
              <a:t>Cheri Nichols, RN, BSN, FPCNA,</a:t>
            </a:r>
          </a:p>
          <a:p>
            <a:r>
              <a:rPr lang="en-US" sz="3200" dirty="0">
                <a:latin typeface="+mj-lt"/>
                <a:ea typeface="Avenir Book" charset="0"/>
                <a:cs typeface="Avenir Medium"/>
              </a:rPr>
              <a:t>CDC Representative</a:t>
            </a:r>
          </a:p>
          <a:p>
            <a:r>
              <a:rPr lang="en-US" sz="2400" dirty="0">
                <a:latin typeface="+mj-lt"/>
                <a:ea typeface="Avenir Book" charset="0"/>
                <a:cs typeface="Avenir Medium"/>
              </a:rPr>
              <a:t>Moderated by Ayanna V. Buckner, MD, MPH, FACPM</a:t>
            </a:r>
          </a:p>
          <a:p>
            <a:r>
              <a:rPr lang="en-US" sz="2400" dirty="0">
                <a:latin typeface="+mj-lt"/>
                <a:ea typeface="Avenir Book" charset="0"/>
                <a:cs typeface="Avenir Medium"/>
              </a:rPr>
              <a:t>With</a:t>
            </a:r>
          </a:p>
          <a:p>
            <a:r>
              <a:rPr lang="en-US" sz="2400" dirty="0">
                <a:latin typeface="+mj-lt"/>
                <a:ea typeface="Avenir Book" charset="0"/>
                <a:cs typeface="Avenir Medium"/>
              </a:rPr>
              <a:t>Introduction by Angela Mickalide, PhD, MCHES, ACPM Vice President, Programs &amp; Education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4" y="439762"/>
            <a:ext cx="2133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5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2200" i="1" dirty="0"/>
          </a:p>
        </p:txBody>
      </p:sp>
      <p:sp>
        <p:nvSpPr>
          <p:cNvPr id="6" name="Rectangle 5"/>
          <p:cNvSpPr/>
          <p:nvPr/>
        </p:nvSpPr>
        <p:spPr>
          <a:xfrm>
            <a:off x="235528" y="1488226"/>
            <a:ext cx="49654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enhance</a:t>
            </a:r>
            <a:b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health of</a:t>
            </a:r>
            <a:b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our community</a:t>
            </a:r>
            <a:endParaRPr lang="en-US" sz="44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98" y="320842"/>
            <a:ext cx="6963345" cy="6116972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8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37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55420" y="496133"/>
            <a:ext cx="9303068" cy="5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5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r="40491"/>
          <a:stretch/>
        </p:blipFill>
        <p:spPr>
          <a:xfrm>
            <a:off x="-13855" y="0"/>
            <a:ext cx="122058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9621" y="320842"/>
            <a:ext cx="9144000" cy="154004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sz="27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sz="2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2" y="606927"/>
            <a:ext cx="4908726" cy="15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8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8045" y="1457035"/>
            <a:ext cx="145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People with hypertension are aware of the service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537" y="3532765"/>
            <a:ext cx="1472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People with hypertension enroll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3453" y="1462268"/>
            <a:ext cx="155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Patients ↑ knowledge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BP and how to ↓risk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1614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Health District Improving Blood Pressure Program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Logic Model (program intervention hypothesis)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75289" y="1428634"/>
            <a:ext cx="1472468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12729" y="5363556"/>
            <a:ext cx="1472468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4501" y="3381317"/>
            <a:ext cx="1472468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1489" y="3397882"/>
            <a:ext cx="1460069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32583" y="1399078"/>
            <a:ext cx="1472468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23131" y="3448908"/>
            <a:ext cx="148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Pts set goals, change behaviors to control BP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76292" y="5488234"/>
            <a:ext cx="138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We provide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Intervention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81102" y="3005874"/>
            <a:ext cx="445446" cy="174873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5337820" y="3146673"/>
            <a:ext cx="128016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72091" y="5370087"/>
            <a:ext cx="1460069" cy="1335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01111" y="5431147"/>
            <a:ext cx="1489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Pts reduce risk of CVD, live longer and healthier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2548140" y="4953000"/>
            <a:ext cx="445446" cy="174873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8846744" y="4953000"/>
            <a:ext cx="445446" cy="174873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8868516" y="2983752"/>
            <a:ext cx="445446" cy="174873"/>
          </a:xfrm>
          <a:prstGeom prst="right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866" y="10022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2D050"/>
                </a:solidFill>
                <a:latin typeface="Corbel" panose="020B0503020204020204"/>
                <a:ea typeface="+mn-ea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5043" y="104094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92D050"/>
                </a:solidFill>
                <a:latin typeface="Corbel" panose="020B0503020204020204"/>
                <a:ea typeface="+mn-ea"/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237924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4207"/>
          <a:stretch/>
        </p:blipFill>
        <p:spPr>
          <a:xfrm>
            <a:off x="1650195" y="1155123"/>
            <a:ext cx="8891610" cy="4788126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4227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Only 24% with hypertension are controlled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06411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Source: Million Hearts 2020</a:t>
            </a:r>
            <a:b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</a:b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https://millionhearts.hhs.gov</a:t>
            </a:r>
          </a:p>
        </p:txBody>
      </p:sp>
    </p:spTree>
    <p:extLst>
      <p:ext uri="{BB962C8B-B14F-4D97-AF65-F5344CB8AC3E}">
        <p14:creationId xmlns:p14="http://schemas.microsoft.com/office/powerpoint/2010/main" val="119985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09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Cambria" panose="02040503050406030204" pitchFamily="18" charset="0"/>
                <a:ea typeface="Cambria" panose="02040503050406030204" pitchFamily="18" charset="0"/>
              </a:rPr>
              <a:t>“We need to develop a culture of </a:t>
            </a:r>
            <a:br>
              <a:rPr lang="en-US" sz="5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300" dirty="0">
                <a:latin typeface="Cambria" panose="02040503050406030204" pitchFamily="18" charset="0"/>
                <a:ea typeface="Cambria" panose="02040503050406030204" pitchFamily="18" charset="0"/>
              </a:rPr>
              <a:t>caring about blood pressure.”</a:t>
            </a:r>
            <a:br>
              <a:rPr lang="en-US" sz="3600" dirty="0"/>
            </a:b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2"/>
          <a:stretch/>
        </p:blipFill>
        <p:spPr>
          <a:xfrm>
            <a:off x="2170083" y="2064327"/>
            <a:ext cx="7851834" cy="4304818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14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931417"/>
            <a:ext cx="6240781" cy="1325563"/>
          </a:xfrm>
        </p:spPr>
        <p:txBody>
          <a:bodyPr>
            <a:no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Blood pressure control is entirely 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in the hands of the individual.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It’s an ongoing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long haul.</a:t>
            </a:r>
            <a:b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9" r="5324"/>
          <a:stretch/>
        </p:blipFill>
        <p:spPr>
          <a:xfrm>
            <a:off x="6240780" y="483607"/>
            <a:ext cx="5269230" cy="5814323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818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6" y="138545"/>
            <a:ext cx="11914909" cy="6567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1796" r="1542" b="2845"/>
          <a:stretch/>
        </p:blipFill>
        <p:spPr>
          <a:xfrm>
            <a:off x="2493820" y="1773382"/>
            <a:ext cx="6731222" cy="48906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82" y="406688"/>
            <a:ext cx="11693236" cy="13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1D6D8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Improving Blood Pressure Program Goals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5019" y="2701647"/>
            <a:ext cx="4475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Teach about</a:t>
            </a:r>
            <a:b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</a:b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blood pressure</a:t>
            </a:r>
          </a:p>
        </p:txBody>
      </p:sp>
    </p:spTree>
    <p:extLst>
      <p:ext uri="{BB962C8B-B14F-4D97-AF65-F5344CB8AC3E}">
        <p14:creationId xmlns:p14="http://schemas.microsoft.com/office/powerpoint/2010/main" val="2431525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44" y="427554"/>
            <a:ext cx="6626847" cy="603411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02217" y="1066811"/>
            <a:ext cx="4475018" cy="1323439"/>
          </a:xfrm>
          <a:prstGeom prst="rect">
            <a:avLst/>
          </a:prstGeom>
          <a:solidFill>
            <a:srgbClr val="217BA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Teach self measured blood pressure</a:t>
            </a:r>
          </a:p>
        </p:txBody>
      </p:sp>
    </p:spTree>
    <p:extLst>
      <p:ext uri="{BB962C8B-B14F-4D97-AF65-F5344CB8AC3E}">
        <p14:creationId xmlns:p14="http://schemas.microsoft.com/office/powerpoint/2010/main" val="105849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Address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Medication Adherence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4456"/>
            <a:ext cx="9160770" cy="610718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60582" y="2062302"/>
            <a:ext cx="4475018" cy="1938992"/>
          </a:xfrm>
          <a:prstGeom prst="rect">
            <a:avLst/>
          </a:prstGeom>
          <a:solidFill>
            <a:srgbClr val="217BA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Address</a:t>
            </a:r>
            <a:b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</a:b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medication</a:t>
            </a:r>
            <a:b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</a:b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111647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133600" cy="62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FDB2-C24B-9748-B0D0-6815DE089DDF}"/>
              </a:ext>
            </a:extLst>
          </p:cNvPr>
          <p:cNvSpPr txBox="1"/>
          <p:nvPr/>
        </p:nvSpPr>
        <p:spPr>
          <a:xfrm>
            <a:off x="2514600" y="533400"/>
            <a:ext cx="929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Preventive Medicine:  Focusing Upstream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791200" cy="470749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venir Medium"/>
                <a:ea typeface="Avenir Book" charset="0"/>
                <a:cs typeface="Avenir Medium"/>
              </a:rPr>
              <a:t>Our Impact</a:t>
            </a:r>
          </a:p>
          <a:p>
            <a:pPr marL="0" indent="0">
              <a:buNone/>
            </a:pPr>
            <a:endParaRPr lang="en-US" sz="2000" b="1" dirty="0">
              <a:latin typeface="Avenir Medium"/>
              <a:ea typeface="Avenir Book" charset="0"/>
              <a:cs typeface="Avenir Medium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300" dirty="0">
                <a:latin typeface="Avenir Medium"/>
                <a:ea typeface="Avenir Book" charset="0"/>
                <a:cs typeface="Avenir Medium"/>
              </a:rPr>
              <a:t>ACPM is a national medical specialty society that represents physicians who work at the unique intersection of clinical care and population health.</a:t>
            </a:r>
          </a:p>
          <a:p>
            <a:endParaRPr lang="en-US" altLang="en-US" sz="2300" dirty="0">
              <a:latin typeface="Avenir Medium"/>
              <a:ea typeface="Avenir Book" charset="0"/>
              <a:cs typeface="Avenir Medium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300" dirty="0">
                <a:latin typeface="Avenir Medium"/>
                <a:ea typeface="Avenir Book" charset="0"/>
                <a:cs typeface="Avenir Medium"/>
              </a:rPr>
              <a:t>ACPM members have both an MD (or DO) and MPH and are trained to care for both individuals and populations. </a:t>
            </a:r>
          </a:p>
          <a:p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0" r="10724"/>
          <a:stretch/>
        </p:blipFill>
        <p:spPr bwMode="auto">
          <a:xfrm>
            <a:off x="7812314" y="1509470"/>
            <a:ext cx="3200400" cy="21231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962400"/>
            <a:ext cx="3505200" cy="23452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932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"/>
          <a:stretch/>
        </p:blipFill>
        <p:spPr>
          <a:xfrm>
            <a:off x="4391142" y="438150"/>
            <a:ext cx="7315083" cy="5439276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8514" y="911303"/>
            <a:ext cx="4475018" cy="1938992"/>
          </a:xfrm>
          <a:prstGeom prst="rect">
            <a:avLst/>
          </a:prstGeom>
          <a:solidFill>
            <a:srgbClr val="217BA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Promote  communication with provider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323448"/>
            <a:ext cx="4379101" cy="2899127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820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0" y="486831"/>
            <a:ext cx="6167940" cy="411196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42285" y="777424"/>
            <a:ext cx="4475018" cy="1323439"/>
          </a:xfrm>
          <a:prstGeom prst="rect">
            <a:avLst/>
          </a:prstGeom>
          <a:solidFill>
            <a:srgbClr val="217BA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Address lifestyle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behaviors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5" y="2542811"/>
            <a:ext cx="5706979" cy="3923548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560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6" y="138545"/>
            <a:ext cx="11914909" cy="6567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1796" r="1542" b="2845"/>
          <a:stretch/>
        </p:blipFill>
        <p:spPr>
          <a:xfrm>
            <a:off x="2493820" y="1773382"/>
            <a:ext cx="6731222" cy="48906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82" y="406688"/>
            <a:ext cx="11693236" cy="13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41AEB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Intervention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3119" y="2558772"/>
            <a:ext cx="4475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Support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Reinforce</a:t>
            </a:r>
          </a:p>
        </p:txBody>
      </p:sp>
    </p:spTree>
    <p:extLst>
      <p:ext uri="{BB962C8B-B14F-4D97-AF65-F5344CB8AC3E}">
        <p14:creationId xmlns:p14="http://schemas.microsoft.com/office/powerpoint/2010/main" val="418804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" b="2624"/>
          <a:stretch/>
        </p:blipFill>
        <p:spPr>
          <a:xfrm>
            <a:off x="3475181" y="838200"/>
            <a:ext cx="8040543" cy="5172076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7617" y="1533536"/>
            <a:ext cx="447501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One-on-0ne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with a nurse</a:t>
            </a:r>
          </a:p>
        </p:txBody>
      </p:sp>
    </p:spTree>
    <p:extLst>
      <p:ext uri="{BB962C8B-B14F-4D97-AF65-F5344CB8AC3E}">
        <p14:creationId xmlns:p14="http://schemas.microsoft.com/office/powerpoint/2010/main" val="145276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" y="628650"/>
            <a:ext cx="8229600" cy="548640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48827" y="1202206"/>
            <a:ext cx="447501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Local taxes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at work</a:t>
            </a:r>
          </a:p>
        </p:txBody>
      </p:sp>
    </p:spTree>
    <p:extLst>
      <p:ext uri="{BB962C8B-B14F-4D97-AF65-F5344CB8AC3E}">
        <p14:creationId xmlns:p14="http://schemas.microsoft.com/office/powerpoint/2010/main" val="1172099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25" y="697832"/>
            <a:ext cx="8237372" cy="5497738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9967" y="4419751"/>
            <a:ext cx="447501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BP cuff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loan program</a:t>
            </a:r>
          </a:p>
        </p:txBody>
      </p:sp>
    </p:spTree>
    <p:extLst>
      <p:ext uri="{BB962C8B-B14F-4D97-AF65-F5344CB8AC3E}">
        <p14:creationId xmlns:p14="http://schemas.microsoft.com/office/powerpoint/2010/main" val="136461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4" y="1825625"/>
            <a:ext cx="104870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	An ordinary, </a:t>
            </a:r>
            <a:b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				common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365124"/>
            <a:ext cx="4174959" cy="6134633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00927" y="4285999"/>
            <a:ext cx="4475018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The buddy system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in action</a:t>
            </a:r>
          </a:p>
        </p:txBody>
      </p:sp>
    </p:spTree>
    <p:extLst>
      <p:ext uri="{BB962C8B-B14F-4D97-AF65-F5344CB8AC3E}">
        <p14:creationId xmlns:p14="http://schemas.microsoft.com/office/powerpoint/2010/main" val="101586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546" y="138545"/>
            <a:ext cx="11914909" cy="65670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1796" r="1542" b="2845"/>
          <a:stretch/>
        </p:blipFill>
        <p:spPr>
          <a:xfrm>
            <a:off x="2493820" y="1773382"/>
            <a:ext cx="6731222" cy="48906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82" y="406688"/>
            <a:ext cx="11693236" cy="1366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Client Challenges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3119" y="2558772"/>
            <a:ext cx="4475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Hypertension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silent</a:t>
            </a:r>
          </a:p>
        </p:txBody>
      </p:sp>
    </p:spTree>
    <p:extLst>
      <p:ext uri="{BB962C8B-B14F-4D97-AF65-F5344CB8AC3E}">
        <p14:creationId xmlns:p14="http://schemas.microsoft.com/office/powerpoint/2010/main" val="3242744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75020" y="411480"/>
            <a:ext cx="4823460" cy="6023610"/>
          </a:xfrm>
          <a:prstGeom prst="rect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951" y="3104356"/>
            <a:ext cx="4900273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Clients want 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prstClr val="white"/>
                </a:solidFill>
                <a:latin typeface="Corbel" panose="020B0503020204020204"/>
                <a:ea typeface="+mn-ea"/>
              </a:rPr>
              <a:t>learn and understand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84" y="468630"/>
            <a:ext cx="3937396" cy="5899277"/>
          </a:xfrm>
        </p:spPr>
      </p:pic>
    </p:spTree>
    <p:extLst>
      <p:ext uri="{BB962C8B-B14F-4D97-AF65-F5344CB8AC3E}">
        <p14:creationId xmlns:p14="http://schemas.microsoft.com/office/powerpoint/2010/main" val="406046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443864"/>
            <a:ext cx="8949332" cy="594550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127" y="1142206"/>
            <a:ext cx="3452474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Medication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269050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133600" cy="62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FDB2-C24B-9748-B0D0-6815DE089DDF}"/>
              </a:ext>
            </a:extLst>
          </p:cNvPr>
          <p:cNvSpPr txBox="1"/>
          <p:nvPr/>
        </p:nvSpPr>
        <p:spPr>
          <a:xfrm>
            <a:off x="2590800" y="609600"/>
            <a:ext cx="876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Where PM Doctors work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451862"/>
              </p:ext>
            </p:extLst>
          </p:nvPr>
        </p:nvGraphicFramePr>
        <p:xfrm>
          <a:off x="3200400" y="1371600"/>
          <a:ext cx="6389737" cy="532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8870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878134"/>
            <a:ext cx="7711440" cy="564077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56441" y="354365"/>
            <a:ext cx="4055078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Communication</a:t>
            </a:r>
            <a:b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</a:b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with provider</a:t>
            </a:r>
          </a:p>
        </p:txBody>
      </p:sp>
    </p:spTree>
    <p:extLst>
      <p:ext uri="{BB962C8B-B14F-4D97-AF65-F5344CB8AC3E}">
        <p14:creationId xmlns:p14="http://schemas.microsoft.com/office/powerpoint/2010/main" val="4126467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90" y="744220"/>
            <a:ext cx="9265920" cy="540512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419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3"/>
          <a:stretch/>
        </p:blipFill>
        <p:spPr>
          <a:xfrm>
            <a:off x="1352550" y="777239"/>
            <a:ext cx="9494520" cy="554164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816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Adapting the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37055"/>
            <a:ext cx="6527007" cy="4351338"/>
          </a:xfr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42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7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Getting the message out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7" b="9911"/>
          <a:stretch/>
        </p:blipFill>
        <p:spPr>
          <a:xfrm>
            <a:off x="1165860" y="1474470"/>
            <a:ext cx="9860280" cy="492633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814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113665"/>
            <a:ext cx="1211199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new way to connect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4982" y="41827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/>
          <a:stretch/>
        </p:blipFill>
        <p:spPr>
          <a:xfrm>
            <a:off x="1981200" y="1508760"/>
            <a:ext cx="8229600" cy="484632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426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8" y="1177448"/>
            <a:ext cx="4447568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Challenges to be addressed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" t="1" r="38579" b="21747"/>
          <a:stretch/>
        </p:blipFill>
        <p:spPr>
          <a:xfrm>
            <a:off x="6183630" y="383365"/>
            <a:ext cx="5448300" cy="608601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23487" y="3530866"/>
            <a:ext cx="4475018" cy="1323439"/>
          </a:xfrm>
          <a:prstGeom prst="rect">
            <a:avLst/>
          </a:prstGeom>
          <a:solidFill>
            <a:srgbClr val="4B8BD6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A client’s story: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orbel" panose="020B0503020204020204"/>
                <a:ea typeface="+mn-ea"/>
              </a:rPr>
              <a:t>His tough road</a:t>
            </a:r>
          </a:p>
        </p:txBody>
      </p:sp>
    </p:spTree>
    <p:extLst>
      <p:ext uri="{BB962C8B-B14F-4D97-AF65-F5344CB8AC3E}">
        <p14:creationId xmlns:p14="http://schemas.microsoft.com/office/powerpoint/2010/main" val="1740856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2355"/>
            <a:ext cx="451485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EVALUATE!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2834" r="6008"/>
          <a:stretch/>
        </p:blipFill>
        <p:spPr>
          <a:xfrm>
            <a:off x="4514850" y="445770"/>
            <a:ext cx="6972300" cy="597789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5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70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Follow-up with clients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3853" y="2253713"/>
            <a:ext cx="89918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One- and three-month follow-up calls to evaluate status of SMBP practices</a:t>
            </a: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SMBP average</a:t>
            </a: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Reinforce success</a:t>
            </a: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Identify and address barriers </a:t>
            </a:r>
          </a:p>
        </p:txBody>
      </p:sp>
    </p:spTree>
    <p:extLst>
      <p:ext uri="{BB962C8B-B14F-4D97-AF65-F5344CB8AC3E}">
        <p14:creationId xmlns:p14="http://schemas.microsoft.com/office/powerpoint/2010/main" val="1382219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00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Blood Pressure Improvement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2768063"/>
            <a:ext cx="7212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Systolic pressure decreased 13.7 mmHg</a:t>
            </a:r>
          </a:p>
          <a:p>
            <a:pPr marL="457200" indent="-4572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Diastolic pressure decreased 5.9 mmHg</a:t>
            </a:r>
          </a:p>
        </p:txBody>
      </p:sp>
    </p:spTree>
    <p:extLst>
      <p:ext uri="{BB962C8B-B14F-4D97-AF65-F5344CB8AC3E}">
        <p14:creationId xmlns:p14="http://schemas.microsoft.com/office/powerpoint/2010/main" val="75382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133600" cy="62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FDB2-C24B-9748-B0D0-6815DE089DDF}"/>
              </a:ext>
            </a:extLst>
          </p:cNvPr>
          <p:cNvSpPr txBox="1"/>
          <p:nvPr/>
        </p:nvSpPr>
        <p:spPr>
          <a:xfrm>
            <a:off x="2667000" y="533400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PM’s Agenda:  Design Upstream Interventions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31900"/>
            <a:ext cx="8153400" cy="54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14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535"/>
            <a:ext cx="12192000" cy="1325563"/>
          </a:xfrm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Practicing SMBP?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2486"/>
          <a:stretch/>
        </p:blipFill>
        <p:spPr>
          <a:xfrm>
            <a:off x="5875020" y="1798827"/>
            <a:ext cx="5657850" cy="435636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88620" y="2422737"/>
            <a:ext cx="5074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87% completed program, attending 3 or more sessions</a:t>
            </a:r>
            <a:b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 completers, 100% reported learning SMBP and sharing their record with their provider</a:t>
            </a:r>
          </a:p>
        </p:txBody>
      </p:sp>
    </p:spTree>
    <p:extLst>
      <p:ext uri="{BB962C8B-B14F-4D97-AF65-F5344CB8AC3E}">
        <p14:creationId xmlns:p14="http://schemas.microsoft.com/office/powerpoint/2010/main" val="1061115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4940" y="1840230"/>
            <a:ext cx="69570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What does the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future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5283" r="25318" b="5862"/>
          <a:stretch/>
        </p:blipFill>
        <p:spPr>
          <a:xfrm>
            <a:off x="1005840" y="434339"/>
            <a:ext cx="4777740" cy="6018711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323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10" y="417830"/>
            <a:ext cx="8991600" cy="599440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7684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471170"/>
            <a:ext cx="8774430" cy="584962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077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57309" y="2832854"/>
            <a:ext cx="28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Cheri</a:t>
            </a:r>
            <a:endParaRPr lang="en-US" sz="3600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1" y="2832854"/>
            <a:ext cx="28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Julie</a:t>
            </a:r>
            <a:endParaRPr lang="en-US" sz="3600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5120" y="5774174"/>
            <a:ext cx="6678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prstClr val="white"/>
                </a:solidFill>
                <a:latin typeface="Corbel" panose="020B0503020204020204"/>
                <a:ea typeface="Cambria" panose="02040503050406030204" pitchFamily="18" charset="0"/>
                <a:cs typeface="Times New Roman" panose="02020603050405020304" pitchFamily="18" charset="0"/>
              </a:rPr>
              <a:t>A nurse partnership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white"/>
                </a:solidFill>
                <a:latin typeface="Corbel" panose="020B0503020204020204"/>
                <a:ea typeface="Cambria" panose="02040503050406030204" pitchFamily="18" charset="0"/>
                <a:cs typeface="Times New Roman" panose="02020603050405020304" pitchFamily="18" charset="0"/>
              </a:rPr>
              <a:t>(pre-pandemic photo)</a:t>
            </a:r>
            <a:endParaRPr lang="en-US" i="1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28" y="901888"/>
            <a:ext cx="6850144" cy="4757044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030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2843"/>
            <a:ext cx="12192000" cy="1325563"/>
          </a:xfrm>
        </p:spPr>
        <p:txBody>
          <a:bodyPr/>
          <a:lstStyle/>
          <a:p>
            <a:pPr marL="0" indent="0"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Challenge: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54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 a culture of caring </a:t>
            </a:r>
          </a:p>
          <a:p>
            <a:pPr marL="0" indent="0" algn="ctr">
              <a:buNone/>
            </a:pPr>
            <a:r>
              <a:rPr lang="en-US" sz="54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blood pressure</a:t>
            </a:r>
            <a:endParaRPr lang="en-US" sz="4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4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4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1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  <a:r>
              <a:rPr lang="en-US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Annual Meeting of the National Forum: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42895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5400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“We must humanize our messaging.” </a:t>
            </a:r>
          </a:p>
          <a:p>
            <a:pPr marL="0" indent="0" algn="ctr"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     </a:t>
            </a:r>
          </a:p>
          <a:p>
            <a:pPr lvl="1"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6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81" y="1451752"/>
            <a:ext cx="7151399" cy="4881262"/>
          </a:xfr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30861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94D7E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HEART MATTERS!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4720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32877"/>
            <a:ext cx="7162800" cy="4029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867400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Please enter your questions in the Q&amp;A box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62160" y="3768903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and handouts will be emailed to all registrants and </a:t>
            </a:r>
          </a:p>
          <a:p>
            <a:r>
              <a:rPr lang="en-US" dirty="0"/>
              <a:t>posted on ACPM.org/initiatives/Hypertension</a:t>
            </a:r>
          </a:p>
        </p:txBody>
      </p:sp>
    </p:spTree>
    <p:extLst>
      <p:ext uri="{BB962C8B-B14F-4D97-AF65-F5344CB8AC3E}">
        <p14:creationId xmlns:p14="http://schemas.microsoft.com/office/powerpoint/2010/main" val="1226232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133600" y="3129012"/>
            <a:ext cx="9329382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sz="3500" dirty="0">
                <a:solidFill>
                  <a:srgbClr val="16477A"/>
                </a:solidFill>
                <a:latin typeface="Avenir Medium"/>
                <a:ea typeface="Avenir Book" charset="0"/>
                <a:cs typeface="Avenir Medium"/>
              </a:rPr>
              <a:t>www.acpm.org/initiatives/hypertension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133600" cy="62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FDB2-C24B-9748-B0D0-6815DE089DDF}"/>
              </a:ext>
            </a:extLst>
          </p:cNvPr>
          <p:cNvSpPr txBox="1"/>
          <p:nvPr/>
        </p:nvSpPr>
        <p:spPr>
          <a:xfrm>
            <a:off x="3048000" y="533400"/>
            <a:ext cx="876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Reducing Hypertension Among African-Americans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49" y="4191000"/>
            <a:ext cx="10787150" cy="1295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1600200"/>
            <a:ext cx="10972800" cy="1219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Genev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Genev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Genev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Genev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Geneva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6600" kern="0">
                <a:solidFill>
                  <a:prstClr val="black"/>
                </a:solidFill>
              </a:rPr>
              <a:t>Thank You!</a:t>
            </a:r>
            <a:br>
              <a:rPr lang="en-US" altLang="en-US" kern="0">
                <a:solidFill>
                  <a:prstClr val="black"/>
                </a:solidFill>
              </a:rPr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4406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20F67-5F89-4B91-A9E5-873CCE13D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200" dirty="0">
                <a:solidFill>
                  <a:schemeClr val="accent2"/>
                </a:solidFill>
                <a:latin typeface="Arial" charset="0"/>
                <a:ea typeface="ＭＳ Ｐゴシック" charset="-128"/>
                <a:cs typeface="+mn-cs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1FF46-FDFC-4EAC-9672-F2D8DEAA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17638"/>
            <a:ext cx="11049000" cy="49831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>
                <a:latin typeface="Avenir Medium"/>
              </a:rPr>
              <a:t>Understand Surgeon General’s Call to Action to Control Hypertension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Avenir Medium"/>
              </a:rPr>
              <a:t>Recognize benefits of self-measured blood pressure programs 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Avenir Medium"/>
              </a:rPr>
              <a:t>Identify resources to support patients in self-measuring their blood pressure 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latin typeface="Avenir Medium"/>
              </a:rPr>
              <a:t>Discuss an example of a clinic-based blood pressure improvement program that was adapted during the COVID-19 pandemic to help patients begin to monitor and record their blood pressure at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74638"/>
            <a:ext cx="2133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8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18267" y="2222500"/>
            <a:ext cx="113554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1219170">
              <a:buNone/>
            </a:pPr>
            <a:r>
              <a:rPr lang="en-US" sz="4267" b="1" spc="533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5400" dirty="0"/>
              <a:t>            </a:t>
            </a:r>
            <a:r>
              <a:rPr lang="en-US" sz="2800" dirty="0">
                <a:solidFill>
                  <a:srgbClr val="000000"/>
                </a:solidFill>
              </a:rPr>
              <a:t>                               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16227"/>
            <a:ext cx="4789929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642944"/>
            <a:ext cx="79337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Medium"/>
                <a:ea typeface="Avenir Book" charset="0"/>
                <a:cs typeface="Avenir Medium"/>
              </a:rPr>
              <a:t>Please stay in listen-only mode.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venir Medium"/>
              <a:ea typeface="Avenir Book" charset="0"/>
              <a:cs typeface="Avenir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Medium"/>
                <a:ea typeface="Avenir Book" charset="0"/>
                <a:cs typeface="Avenir Medium"/>
              </a:rPr>
              <a:t>The recording will be posted on the ACPM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venir Medium"/>
              <a:ea typeface="Avenir Book" charset="0"/>
              <a:cs typeface="Avenir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Medium"/>
                <a:ea typeface="Avenir Book" charset="0"/>
                <a:cs typeface="Avenir Medium"/>
              </a:rPr>
              <a:t>Please type questions in the Q&amp;A 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venir Medium"/>
              <a:ea typeface="Avenir Book" charset="0"/>
              <a:cs typeface="Avenir Medium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venir Medium"/>
                <a:ea typeface="Avenir Book" charset="0"/>
                <a:cs typeface="Avenir Medium"/>
              </a:rPr>
              <a:t>ACPM will email you a brief feedback survey after the webinar – please respond so that we can improve our offerings!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6477A"/>
              </a:solidFill>
              <a:latin typeface="Avenir Medium"/>
              <a:ea typeface="Avenir Book" charset="0"/>
              <a:cs typeface="Avenir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B449E-A571-467E-8839-FC48A7303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7" y="1111249"/>
            <a:ext cx="2939622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216227"/>
            <a:ext cx="40599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Housekeeping</a:t>
            </a:r>
          </a:p>
          <a:p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2971799"/>
            <a:ext cx="2209801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9753600" cy="2011364"/>
          </a:xfrm>
        </p:spPr>
        <p:txBody>
          <a:bodyPr/>
          <a:lstStyle/>
          <a:p>
            <a:br>
              <a:rPr lang="en-US" sz="6000" dirty="0">
                <a:latin typeface="Avenir Medium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93" y="896938"/>
            <a:ext cx="10972800" cy="3733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>
                <a:latin typeface="Avenir Medium"/>
                <a:hlinkClick r:id="rId3"/>
              </a:rPr>
              <a:t>Surgeon General’s Call to Action to Control Hypertension</a:t>
            </a:r>
            <a:endParaRPr lang="en-US" sz="7200" dirty="0">
              <a:latin typeface="Avenir Medium"/>
            </a:endParaRPr>
          </a:p>
          <a:p>
            <a:pPr marL="0" indent="0" algn="ctr">
              <a:buNone/>
            </a:pP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6707F-98D9-BC4B-BC9C-37E0C4F28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3" y="274638"/>
            <a:ext cx="2133600" cy="622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893" y="4630737"/>
            <a:ext cx="5162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Rebekah Buckley, MPH, CRT, AE-C</a:t>
            </a:r>
            <a:endParaRPr lang="en-US" dirty="0"/>
          </a:p>
          <a:p>
            <a:r>
              <a:rPr lang="en-US" b="1" dirty="0"/>
              <a:t>Acting Branch Chief</a:t>
            </a:r>
            <a:endParaRPr lang="en-US" dirty="0"/>
          </a:p>
          <a:p>
            <a:r>
              <a:rPr lang="en-US" b="1" dirty="0"/>
              <a:t>Program Development and Services Branch</a:t>
            </a:r>
            <a:endParaRPr lang="en-US" dirty="0"/>
          </a:p>
          <a:p>
            <a:r>
              <a:rPr lang="en-US" b="1" dirty="0"/>
              <a:t>Division for Heart Disease and Stroke Prevention </a:t>
            </a:r>
            <a:endParaRPr lang="en-US" dirty="0"/>
          </a:p>
          <a:p>
            <a:r>
              <a:rPr lang="en-US" b="1" dirty="0"/>
              <a:t>Centers for Disease Control and Prevention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63586" y="4590620"/>
            <a:ext cx="51621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Michael L. Sells, PhD, MS, CHES</a:t>
            </a:r>
            <a:endParaRPr lang="en-US" dirty="0"/>
          </a:p>
          <a:p>
            <a:r>
              <a:rPr lang="en-US" b="1" dirty="0"/>
              <a:t>Project Officer</a:t>
            </a:r>
            <a:endParaRPr lang="en-US" dirty="0"/>
          </a:p>
          <a:p>
            <a:r>
              <a:rPr lang="en-US" b="1" dirty="0"/>
              <a:t>Advancing Population Health Team </a:t>
            </a:r>
            <a:endParaRPr lang="en-US" dirty="0"/>
          </a:p>
          <a:p>
            <a:r>
              <a:rPr lang="en-US" b="1" dirty="0"/>
              <a:t>Division for Heart Disease and Stroke Prevention </a:t>
            </a:r>
            <a:endParaRPr lang="en-US" dirty="0"/>
          </a:p>
          <a:p>
            <a:r>
              <a:rPr lang="en-US" b="1" dirty="0"/>
              <a:t>Centers for Disease Control and Prevention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8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9453" y="2943143"/>
            <a:ext cx="9144000" cy="109144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endParaRPr lang="en-US" sz="27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73834"/>
            <a:ext cx="12192000" cy="165576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Reducing Hypertension in</a:t>
            </a:r>
            <a:br>
              <a:rPr lang="en-US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High-Risk Populations: </a:t>
            </a:r>
          </a:p>
          <a:p>
            <a:pPr algn="ctr"/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Empowering Patients to Improve Their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77854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Corbel" panose="020B0503020204020204"/>
                <a:ea typeface="Cambria" panose="02040503050406030204" pitchFamily="18" charset="0"/>
              </a:rPr>
              <a:t>Cheri Nichols, RN, BSN               James Stewart, DO, MPH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0" y="524862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For the American College of Preventive Medicine Hypertension Learning Collaborative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orbel" panose="020B0503020204020204"/>
                <a:ea typeface="+mn-ea"/>
              </a:rPr>
              <a:t>November 10, 2020 </a:t>
            </a:r>
            <a:endParaRPr lang="en-US" i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orbel" panose="020B0503020204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253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8670"/>
            <a:ext cx="10058400" cy="5280660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9160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02855"/>
    </a:dk2>
    <a:lt2>
      <a:srgbClr val="FFFFFF"/>
    </a:lt2>
    <a:accent1>
      <a:srgbClr val="EEBD82"/>
    </a:accent1>
    <a:accent2>
      <a:srgbClr val="007DBA"/>
    </a:accent2>
    <a:accent3>
      <a:srgbClr val="9BBB59"/>
    </a:accent3>
    <a:accent4>
      <a:srgbClr val="002855"/>
    </a:accent4>
    <a:accent5>
      <a:srgbClr val="C54920"/>
    </a:accent5>
    <a:accent6>
      <a:srgbClr val="8064A2"/>
    </a:accent6>
    <a:hlink>
      <a:srgbClr val="007DBA"/>
    </a:hlink>
    <a:folHlink>
      <a:srgbClr val="075691"/>
    </a:folHlink>
  </a:clrScheme>
  <a:fontScheme name="Essential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831BF62A3E34590989F9AED71B787" ma:contentTypeVersion="0" ma:contentTypeDescription="Create a new document." ma:contentTypeScope="" ma:versionID="a7dd0d92c92007002c7f6ae141c96f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72551-E000-4538-B665-03A0D51B2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18904</TotalTime>
  <Words>1093</Words>
  <Application>Microsoft Office PowerPoint</Application>
  <PresentationFormat>Widescreen</PresentationFormat>
  <Paragraphs>185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49</vt:i4>
      </vt:variant>
    </vt:vector>
  </HeadingPairs>
  <TitlesOfParts>
    <vt:vector size="65" baseType="lpstr">
      <vt:lpstr>ＭＳ Ｐゴシック</vt:lpstr>
      <vt:lpstr>ＭＳ Ｐゴシック</vt:lpstr>
      <vt:lpstr>Arial</vt:lpstr>
      <vt:lpstr>Avenir Book</vt:lpstr>
      <vt:lpstr>Avenir Medium</vt:lpstr>
      <vt:lpstr>Calibri</vt:lpstr>
      <vt:lpstr>Cambria</vt:lpstr>
      <vt:lpstr>Corbel</vt:lpstr>
      <vt:lpstr>Geneva</vt:lpstr>
      <vt:lpstr>Times New Roman</vt:lpstr>
      <vt:lpstr>Wingdings</vt:lpstr>
      <vt:lpstr>Default Design</vt:lpstr>
      <vt:lpstr>1_Default Design</vt:lpstr>
      <vt:lpstr>Depth</vt:lpstr>
      <vt:lpstr>1_Depth</vt:lpstr>
      <vt:lpstr>2_Depth</vt:lpstr>
      <vt:lpstr>Reducing Hypertension in High-Risk Populations: Empowering Patients to Improve Blood Pressure</vt:lpstr>
      <vt:lpstr>PowerPoint Presentation</vt:lpstr>
      <vt:lpstr>PowerPoint Presentation</vt:lpstr>
      <vt:lpstr>PowerPoint Presentation</vt:lpstr>
      <vt:lpstr>Objectives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“We need to develop a culture of  caring about blood pressure.” </vt:lpstr>
      <vt:lpstr>   Blood pressure control is entirely  in the hands of the individual.  It’s an ongoing long haul.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An ordinary,      common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Adapting the program</vt:lpstr>
      <vt:lpstr>Getting the message out</vt:lpstr>
      <vt:lpstr>A new way to connect</vt:lpstr>
      <vt:lpstr>Challenges to be addressed</vt:lpstr>
      <vt:lpstr>EVALUATE!</vt:lpstr>
      <vt:lpstr>Follow-up with clients</vt:lpstr>
      <vt:lpstr>Blood Pressure Improvement</vt:lpstr>
      <vt:lpstr>Practicing SMBP?</vt:lpstr>
      <vt:lpstr>What does the  future look like?</vt:lpstr>
      <vt:lpstr>PowerPoint Presentation</vt:lpstr>
      <vt:lpstr>PowerPoint Presentation</vt:lpstr>
      <vt:lpstr>PowerPoint Presentation</vt:lpstr>
      <vt:lpstr>Challenge: </vt:lpstr>
      <vt:lpstr>18th Annual Meeting of the National Forum:</vt:lpstr>
      <vt:lpstr>PowerPoint Presentation</vt:lpstr>
      <vt:lpstr>Questions?</vt:lpstr>
      <vt:lpstr>PowerPoint Presentation</vt:lpstr>
    </vt:vector>
  </TitlesOfParts>
  <Company>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autumn strass</dc:creator>
  <cp:lastModifiedBy>Aggie Mazgaj</cp:lastModifiedBy>
  <cp:revision>810</cp:revision>
  <dcterms:created xsi:type="dcterms:W3CDTF">2011-09-07T13:24:22Z</dcterms:created>
  <dcterms:modified xsi:type="dcterms:W3CDTF">2023-11-10T18:34:18Z</dcterms:modified>
</cp:coreProperties>
</file>